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352" r:id="rId2"/>
    <p:sldId id="311" r:id="rId3"/>
    <p:sldId id="384" r:id="rId4"/>
    <p:sldId id="385" r:id="rId5"/>
    <p:sldId id="365" r:id="rId6"/>
    <p:sldId id="392" r:id="rId7"/>
    <p:sldId id="383" r:id="rId8"/>
    <p:sldId id="386" r:id="rId9"/>
    <p:sldId id="387" r:id="rId10"/>
    <p:sldId id="388" r:id="rId11"/>
    <p:sldId id="389" r:id="rId12"/>
    <p:sldId id="390" r:id="rId13"/>
    <p:sldId id="391" r:id="rId14"/>
    <p:sldId id="321" r:id="rId15"/>
  </p:sldIdLst>
  <p:sldSz cx="24384000" cy="13716000"/>
  <p:notesSz cx="6858000" cy="9144000"/>
  <p:embeddedFontLst>
    <p:embeddedFont>
      <p:font typeface="맑은 고딕" panose="020B0503020000020004" pitchFamily="50" charset="-127"/>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B35"/>
    <a:srgbClr val="FF0000"/>
    <a:srgbClr val="F4E05D"/>
    <a:srgbClr val="FFFFFF"/>
    <a:srgbClr val="001D58"/>
    <a:srgbClr val="000E2A"/>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71" autoAdjust="0"/>
    <p:restoredTop sz="88685" autoAdjust="0"/>
  </p:normalViewPr>
  <p:slideViewPr>
    <p:cSldViewPr>
      <p:cViewPr varScale="1">
        <p:scale>
          <a:sx n="48" d="100"/>
          <a:sy n="48" d="100"/>
        </p:scale>
        <p:origin x="45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5130ED-C0B9-4FC1-BB2D-D58A566FAF25}" type="datetimeFigureOut">
              <a:rPr lang="ko-KR" altLang="en-US" smtClean="0"/>
              <a:t>2025-11-24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8FB9C9-7C23-4F4E-9852-726E7DBF3378}" type="slidenum">
              <a:rPr lang="ko-KR" altLang="en-US" smtClean="0"/>
              <a:t>‹#›</a:t>
            </a:fld>
            <a:endParaRPr lang="ko-KR" altLang="en-US"/>
          </a:p>
        </p:txBody>
      </p:sp>
    </p:spTree>
    <p:extLst>
      <p:ext uri="{BB962C8B-B14F-4D97-AF65-F5344CB8AC3E}">
        <p14:creationId xmlns:p14="http://schemas.microsoft.com/office/powerpoint/2010/main" val="81263935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7A9FC-84AE-F465-21B2-BDE8761AE0E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67C86CB-1173-F763-8D0C-394D5DC73F5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B3409DD-949A-B9B8-5AB4-3041285CE6A1}"/>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48E89A25-4A94-AC78-79E5-92BA454A9854}"/>
              </a:ext>
            </a:extLst>
          </p:cNvPr>
          <p:cNvSpPr>
            <a:spLocks noGrp="1"/>
          </p:cNvSpPr>
          <p:nvPr>
            <p:ph type="sldNum" sz="quarter" idx="5"/>
          </p:nvPr>
        </p:nvSpPr>
        <p:spPr/>
        <p:txBody>
          <a:bodyPr/>
          <a:lstStyle/>
          <a:p>
            <a:fld id="{818FB9C9-7C23-4F4E-9852-726E7DBF3378}" type="slidenum">
              <a:rPr lang="ko-KR" altLang="en-US" smtClean="0"/>
              <a:t>1</a:t>
            </a:fld>
            <a:endParaRPr lang="ko-KR" altLang="en-US"/>
          </a:p>
        </p:txBody>
      </p:sp>
    </p:spTree>
    <p:extLst>
      <p:ext uri="{BB962C8B-B14F-4D97-AF65-F5344CB8AC3E}">
        <p14:creationId xmlns:p14="http://schemas.microsoft.com/office/powerpoint/2010/main" val="2058510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818FB9C9-7C23-4F4E-9852-726E7DBF3378}" type="slidenum">
              <a:rPr lang="ko-KR" altLang="en-US" smtClean="0"/>
              <a:t>5</a:t>
            </a:fld>
            <a:endParaRPr lang="ko-KR" altLang="en-US"/>
          </a:p>
        </p:txBody>
      </p:sp>
    </p:spTree>
    <p:extLst>
      <p:ext uri="{BB962C8B-B14F-4D97-AF65-F5344CB8AC3E}">
        <p14:creationId xmlns:p14="http://schemas.microsoft.com/office/powerpoint/2010/main" val="931590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4.xml"/><Relationship Id="rId7" Type="http://schemas.openxmlformats.org/officeDocument/2006/relationships/image" Target="../media/image1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slideLayout" Target="../slideLayouts/slideLayout7.xml"/><Relationship Id="rId10" Type="http://schemas.openxmlformats.org/officeDocument/2006/relationships/image" Target="../media/image15.png"/><Relationship Id="rId4" Type="http://schemas.openxmlformats.org/officeDocument/2006/relationships/tags" Target="../tags/tag5.xml"/><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6.xml.rels><?xml version="1.0" encoding="UTF-8" standalone="yes"?>
<Relationships xmlns="http://schemas.openxmlformats.org/package/2006/relationships"><Relationship Id="rId2" Type="http://schemas.openxmlformats.org/officeDocument/2006/relationships/hyperlink" Target="https://gitlab.inria.fr/auctus-team/components/control/qontrol.gi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90F6E-3659-70F4-AC21-5A8CB9DE950F}"/>
            </a:ext>
          </a:extLst>
        </p:cNvPr>
        <p:cNvGrpSpPr/>
        <p:nvPr/>
      </p:nvGrpSpPr>
      <p:grpSpPr>
        <a:xfrm>
          <a:off x="0" y="0"/>
          <a:ext cx="0" cy="0"/>
          <a:chOff x="0" y="0"/>
          <a:chExt cx="0" cy="0"/>
        </a:xfrm>
      </p:grpSpPr>
      <p:pic>
        <p:nvPicPr>
          <p:cNvPr id="13" name="그림 12">
            <a:extLst>
              <a:ext uri="{FF2B5EF4-FFF2-40B4-BE49-F238E27FC236}">
                <a16:creationId xmlns:a16="http://schemas.microsoft.com/office/drawing/2014/main" id="{C6C7E699-A6CB-2768-B208-6404305F8523}"/>
              </a:ext>
            </a:extLst>
          </p:cNvPr>
          <p:cNvPicPr>
            <a:picLocks noChangeAspect="1"/>
          </p:cNvPicPr>
          <p:nvPr/>
        </p:nvPicPr>
        <p:blipFill>
          <a:blip r:embed="rId3"/>
          <a:stretch>
            <a:fillRect/>
          </a:stretch>
        </p:blipFill>
        <p:spPr>
          <a:xfrm flipH="1">
            <a:off x="-36232" y="20319"/>
            <a:ext cx="24420232" cy="13695681"/>
          </a:xfrm>
          <a:prstGeom prst="rect">
            <a:avLst/>
          </a:prstGeom>
        </p:spPr>
      </p:pic>
      <p:sp>
        <p:nvSpPr>
          <p:cNvPr id="14" name="직사각형 13">
            <a:extLst>
              <a:ext uri="{FF2B5EF4-FFF2-40B4-BE49-F238E27FC236}">
                <a16:creationId xmlns:a16="http://schemas.microsoft.com/office/drawing/2014/main" id="{4F267450-688A-DCC2-8E14-B7794EAA6278}"/>
              </a:ext>
            </a:extLst>
          </p:cNvPr>
          <p:cNvSpPr/>
          <p:nvPr/>
        </p:nvSpPr>
        <p:spPr>
          <a:xfrm>
            <a:off x="-25400" y="2286001"/>
            <a:ext cx="16027400" cy="9570720"/>
          </a:xfrm>
          <a:prstGeom prst="rect">
            <a:avLst/>
          </a:prstGeom>
          <a:solidFill>
            <a:srgbClr val="F2F2F2">
              <a:alpha val="8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4">
            <a:extLst>
              <a:ext uri="{FF2B5EF4-FFF2-40B4-BE49-F238E27FC236}">
                <a16:creationId xmlns:a16="http://schemas.microsoft.com/office/drawing/2014/main" id="{3749403D-BD1D-9F7D-D87E-4D25A7D229B5}"/>
              </a:ext>
            </a:extLst>
          </p:cNvPr>
          <p:cNvSpPr txBox="1"/>
          <p:nvPr/>
        </p:nvSpPr>
        <p:spPr>
          <a:xfrm>
            <a:off x="1371600" y="4279900"/>
            <a:ext cx="15405100" cy="4406900"/>
          </a:xfrm>
          <a:prstGeom prst="rect">
            <a:avLst/>
          </a:prstGeom>
        </p:spPr>
        <p:txBody>
          <a:bodyPr lIns="0" tIns="169333" rIns="0" bIns="0" rtlCol="0" anchor="t"/>
          <a:lstStyle/>
          <a:p>
            <a:pPr lvl="0" algn="l">
              <a:lnSpc>
                <a:spcPct val="99600"/>
              </a:lnSpc>
            </a:pPr>
            <a:r>
              <a:rPr lang="en" sz="11100" b="1" i="0" u="none" strike="noStrike" dirty="0">
                <a:solidFill>
                  <a:srgbClr val="002060"/>
                </a:solidFill>
                <a:latin typeface="Arial" panose="020B0604020202020204" pitchFamily="34" charset="0"/>
                <a:cs typeface="Arial" panose="020B0604020202020204" pitchFamily="34" charset="0"/>
              </a:rPr>
              <a:t>Inverse-Dynamics</a:t>
            </a:r>
          </a:p>
          <a:p>
            <a:pPr lvl="0" algn="l">
              <a:lnSpc>
                <a:spcPct val="99600"/>
              </a:lnSpc>
            </a:pPr>
            <a:r>
              <a:rPr lang="en" sz="11100" b="0" i="0" u="none" strike="noStrike" dirty="0">
                <a:solidFill>
                  <a:srgbClr val="002060"/>
                </a:solidFill>
                <a:latin typeface="Arial" panose="020B0604020202020204" pitchFamily="34" charset="0"/>
                <a:cs typeface="Arial" panose="020B0604020202020204" pitchFamily="34" charset="0"/>
              </a:rPr>
              <a:t>Tutorial</a:t>
            </a:r>
            <a:endParaRPr lang="en" sz="4000" i="0" u="none" strike="noStrike" dirty="0">
              <a:solidFill>
                <a:srgbClr val="002060"/>
              </a:solidFill>
              <a:latin typeface="Arial" panose="020B0604020202020204" pitchFamily="34" charset="0"/>
              <a:cs typeface="Arial" panose="020B0604020202020204" pitchFamily="34" charset="0"/>
            </a:endParaRPr>
          </a:p>
        </p:txBody>
      </p:sp>
      <p:sp>
        <p:nvSpPr>
          <p:cNvPr id="5" name="TextBox 5">
            <a:extLst>
              <a:ext uri="{FF2B5EF4-FFF2-40B4-BE49-F238E27FC236}">
                <a16:creationId xmlns:a16="http://schemas.microsoft.com/office/drawing/2014/main" id="{2643FD1C-B54D-40CD-A8BA-B77E732F6485}"/>
              </a:ext>
            </a:extLst>
          </p:cNvPr>
          <p:cNvSpPr txBox="1"/>
          <p:nvPr/>
        </p:nvSpPr>
        <p:spPr>
          <a:xfrm>
            <a:off x="1447800" y="3111500"/>
            <a:ext cx="13754100" cy="952500"/>
          </a:xfrm>
          <a:prstGeom prst="rect">
            <a:avLst/>
          </a:prstGeom>
        </p:spPr>
        <p:txBody>
          <a:bodyPr lIns="0" tIns="67733" rIns="0" bIns="0" rtlCol="0" anchor="t"/>
          <a:lstStyle/>
          <a:p>
            <a:pPr lvl="0" algn="l">
              <a:lnSpc>
                <a:spcPct val="99600"/>
              </a:lnSpc>
            </a:pPr>
            <a:r>
              <a:rPr lang="en-US" sz="5333" spc="426" dirty="0">
                <a:solidFill>
                  <a:schemeClr val="tx1">
                    <a:lumMod val="75000"/>
                    <a:lumOff val="25000"/>
                  </a:schemeClr>
                </a:solidFill>
                <a:latin typeface="Arial" panose="020B0604020202020204" pitchFamily="34" charset="0"/>
                <a:cs typeface="Arial" panose="020B0604020202020204" pitchFamily="34" charset="0"/>
              </a:rPr>
              <a:t>Week 6</a:t>
            </a:r>
          </a:p>
          <a:p>
            <a:pPr lvl="0" algn="l">
              <a:lnSpc>
                <a:spcPct val="99600"/>
              </a:lnSpc>
            </a:pPr>
            <a:endParaRPr lang="en" sz="5333" b="0" i="0" u="none" strike="noStrike" spc="426"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TextBox 6">
            <a:extLst>
              <a:ext uri="{FF2B5EF4-FFF2-40B4-BE49-F238E27FC236}">
                <a16:creationId xmlns:a16="http://schemas.microsoft.com/office/drawing/2014/main" id="{C8459913-7449-7271-9FD3-83CD9A3F6EC5}"/>
              </a:ext>
            </a:extLst>
          </p:cNvPr>
          <p:cNvSpPr txBox="1"/>
          <p:nvPr/>
        </p:nvSpPr>
        <p:spPr>
          <a:xfrm>
            <a:off x="1447800" y="8686800"/>
            <a:ext cx="13677900" cy="596900"/>
          </a:xfrm>
          <a:prstGeom prst="rect">
            <a:avLst/>
          </a:prstGeom>
        </p:spPr>
        <p:txBody>
          <a:bodyPr lIns="0" tIns="42333" rIns="0" bIns="0" rtlCol="0" anchor="t"/>
          <a:lstStyle/>
          <a:p>
            <a:pPr lvl="0" algn="l">
              <a:lnSpc>
                <a:spcPct val="99600"/>
              </a:lnSpc>
            </a:pPr>
            <a:r>
              <a:rPr lang="en-US" altLang="ko-KR" sz="3333" b="1" dirty="0" err="1">
                <a:solidFill>
                  <a:schemeClr val="tx1">
                    <a:lumMod val="75000"/>
                    <a:lumOff val="25000"/>
                  </a:schemeClr>
                </a:solidFill>
                <a:latin typeface="Arial" panose="020B0604020202020204" pitchFamily="34" charset="0"/>
                <a:cs typeface="Arial" panose="020B0604020202020204" pitchFamily="34" charset="0"/>
              </a:rPr>
              <a:t>Kangmin</a:t>
            </a:r>
            <a:r>
              <a:rPr lang="en-US" altLang="ko-KR" sz="3333" b="1" dirty="0">
                <a:solidFill>
                  <a:schemeClr val="tx1">
                    <a:lumMod val="75000"/>
                    <a:lumOff val="25000"/>
                  </a:schemeClr>
                </a:solidFill>
                <a:latin typeface="Arial" panose="020B0604020202020204" pitchFamily="34" charset="0"/>
                <a:cs typeface="Arial" panose="020B0604020202020204" pitchFamily="34" charset="0"/>
              </a:rPr>
              <a:t> Lee </a:t>
            </a:r>
          </a:p>
        </p:txBody>
      </p:sp>
      <p:sp>
        <p:nvSpPr>
          <p:cNvPr id="9" name="TextBox 9">
            <a:extLst>
              <a:ext uri="{FF2B5EF4-FFF2-40B4-BE49-F238E27FC236}">
                <a16:creationId xmlns:a16="http://schemas.microsoft.com/office/drawing/2014/main" id="{F6FFDEA5-0409-7AC1-369B-73A820B7FBB7}"/>
              </a:ext>
            </a:extLst>
          </p:cNvPr>
          <p:cNvSpPr txBox="1"/>
          <p:nvPr/>
        </p:nvSpPr>
        <p:spPr>
          <a:xfrm>
            <a:off x="1371600" y="9753600"/>
            <a:ext cx="13106400" cy="1607821"/>
          </a:xfrm>
          <a:prstGeom prst="rect">
            <a:avLst/>
          </a:prstGeom>
        </p:spPr>
        <p:txBody>
          <a:bodyPr rtlCol="0" anchor="t"/>
          <a:lstStyle/>
          <a:p>
            <a:pPr lvl="0">
              <a:lnSpc>
                <a:spcPct val="124499"/>
              </a:lnSpc>
            </a:pPr>
            <a:r>
              <a:rPr lang="en-US" altLang="ko-KR" sz="2400" dirty="0">
                <a:solidFill>
                  <a:schemeClr val="tx1">
                    <a:lumMod val="65000"/>
                    <a:lumOff val="35000"/>
                  </a:schemeClr>
                </a:solidFill>
              </a:rPr>
              <a:t>This tutorial covers inverse-dynamics from Operational Space Control to QP, HQP, and TSID focusing on the math, intuition, and practical design patterns behind them. Through code and simulation, you’ll learn to formulate tasks and constraints and compute constraint-satisfying torques suitable for robots.</a:t>
            </a:r>
            <a:endParaRPr lang="en" sz="2266" b="0" i="0" u="none" strike="noStrike" dirty="0">
              <a:solidFill>
                <a:schemeClr val="tx1">
                  <a:lumMod val="65000"/>
                  <a:lumOff val="35000"/>
                </a:schemeClr>
              </a:solidFill>
              <a:latin typeface="Arial" panose="020B0604020202020204" pitchFamily="34" charset="0"/>
            </a:endParaRPr>
          </a:p>
        </p:txBody>
      </p:sp>
    </p:spTree>
    <p:extLst>
      <p:ext uri="{BB962C8B-B14F-4D97-AF65-F5344CB8AC3E}">
        <p14:creationId xmlns:p14="http://schemas.microsoft.com/office/powerpoint/2010/main" val="2077828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C54E0-7F82-1BDA-B2A5-76D748A453BD}"/>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CA2B1ECC-9D6D-D711-6E32-7B30C78FCF13}"/>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6DDC80FD-ADC3-041D-1925-AB1648B0102C}"/>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98CE1769-B14B-EC85-18AC-3388C1CCBF37}"/>
              </a:ext>
            </a:extLst>
          </p:cNvPr>
          <p:cNvSpPr txBox="1"/>
          <p:nvPr/>
        </p:nvSpPr>
        <p:spPr>
          <a:xfrm>
            <a:off x="1588168" y="5973795"/>
            <a:ext cx="21717000" cy="750718"/>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ko-KR" altLang="en-US" sz="3200" b="1" dirty="0"/>
              <a:t>로봇의 상태를 계속 업데이트 </a:t>
            </a:r>
            <a:endParaRPr lang="en-US" altLang="ko-KR" sz="3200" dirty="0">
              <a:latin typeface="+mn-ea"/>
            </a:endParaRPr>
          </a:p>
        </p:txBody>
      </p:sp>
      <p:pic>
        <p:nvPicPr>
          <p:cNvPr id="7" name="그림 6">
            <a:extLst>
              <a:ext uri="{FF2B5EF4-FFF2-40B4-BE49-F238E27FC236}">
                <a16:creationId xmlns:a16="http://schemas.microsoft.com/office/drawing/2014/main" id="{4C9658C9-5277-1B40-2A5F-119B3C831EEB}"/>
              </a:ext>
            </a:extLst>
          </p:cNvPr>
          <p:cNvPicPr>
            <a:picLocks noChangeAspect="1"/>
          </p:cNvPicPr>
          <p:nvPr/>
        </p:nvPicPr>
        <p:blipFill>
          <a:blip r:embed="rId2"/>
          <a:stretch>
            <a:fillRect/>
          </a:stretch>
        </p:blipFill>
        <p:spPr>
          <a:xfrm>
            <a:off x="2667000" y="1832812"/>
            <a:ext cx="11603906" cy="3932434"/>
          </a:xfrm>
          <a:prstGeom prst="rect">
            <a:avLst/>
          </a:prstGeom>
          <a:ln>
            <a:solidFill>
              <a:schemeClr val="tx1"/>
            </a:solidFill>
          </a:ln>
        </p:spPr>
      </p:pic>
      <p:pic>
        <p:nvPicPr>
          <p:cNvPr id="9" name="그림 8">
            <a:extLst>
              <a:ext uri="{FF2B5EF4-FFF2-40B4-BE49-F238E27FC236}">
                <a16:creationId xmlns:a16="http://schemas.microsoft.com/office/drawing/2014/main" id="{A3BFC583-DFE6-03CF-A08A-8A712631486B}"/>
              </a:ext>
            </a:extLst>
          </p:cNvPr>
          <p:cNvPicPr>
            <a:picLocks noChangeAspect="1"/>
          </p:cNvPicPr>
          <p:nvPr/>
        </p:nvPicPr>
        <p:blipFill>
          <a:blip r:embed="rId3"/>
          <a:stretch>
            <a:fillRect/>
          </a:stretch>
        </p:blipFill>
        <p:spPr>
          <a:xfrm>
            <a:off x="2666999" y="7391400"/>
            <a:ext cx="15592518" cy="2209800"/>
          </a:xfrm>
          <a:prstGeom prst="rect">
            <a:avLst/>
          </a:prstGeom>
          <a:ln>
            <a:solidFill>
              <a:schemeClr val="tx1"/>
            </a:solidFill>
          </a:ln>
        </p:spPr>
      </p:pic>
      <p:sp>
        <p:nvSpPr>
          <p:cNvPr id="10" name="TextBox 9">
            <a:extLst>
              <a:ext uri="{FF2B5EF4-FFF2-40B4-BE49-F238E27FC236}">
                <a16:creationId xmlns:a16="http://schemas.microsoft.com/office/drawing/2014/main" id="{2E1EED62-7D98-8457-5BC9-4CA1EC16A29E}"/>
              </a:ext>
            </a:extLst>
          </p:cNvPr>
          <p:cNvSpPr txBox="1"/>
          <p:nvPr/>
        </p:nvSpPr>
        <p:spPr>
          <a:xfrm>
            <a:off x="1600200" y="9906000"/>
            <a:ext cx="21717000" cy="750718"/>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ko-KR" altLang="en-US" sz="3200" b="1" dirty="0"/>
              <a:t>말단 </a:t>
            </a:r>
            <a:r>
              <a:rPr lang="en-US" altLang="ko-KR" sz="3200" b="1" dirty="0"/>
              <a:t>pose</a:t>
            </a:r>
            <a:r>
              <a:rPr lang="ko-KR" altLang="en-US" sz="3200" b="1" dirty="0"/>
              <a:t>와 목표 </a:t>
            </a:r>
            <a:r>
              <a:rPr lang="en-US" altLang="ko-KR" sz="3200" b="1" dirty="0"/>
              <a:t>pose </a:t>
            </a:r>
            <a:r>
              <a:rPr lang="ko-KR" altLang="en-US" sz="3200" b="1" dirty="0"/>
              <a:t>차이를 오차 벡터로 만든다</a:t>
            </a:r>
            <a:endParaRPr lang="en-US" altLang="ko-KR" sz="3200" dirty="0">
              <a:latin typeface="+mn-ea"/>
            </a:endParaRPr>
          </a:p>
        </p:txBody>
      </p:sp>
      <p:sp>
        <p:nvSpPr>
          <p:cNvPr id="11" name="TextBox 4">
            <a:extLst>
              <a:ext uri="{FF2B5EF4-FFF2-40B4-BE49-F238E27FC236}">
                <a16:creationId xmlns:a16="http://schemas.microsoft.com/office/drawing/2014/main" id="{B8FF69B8-7AC8-7583-B4DB-AC1690F26058}"/>
              </a:ext>
            </a:extLst>
          </p:cNvPr>
          <p:cNvSpPr txBox="1"/>
          <p:nvPr/>
        </p:nvSpPr>
        <p:spPr>
          <a:xfrm>
            <a:off x="1600200" y="609600"/>
            <a:ext cx="156210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코드 뜯어보기 </a:t>
            </a:r>
            <a:r>
              <a:rPr lang="en-US" altLang="ko-KR" sz="6000" b="1" dirty="0">
                <a:solidFill>
                  <a:srgbClr val="000000"/>
                </a:solidFill>
                <a:latin typeface="Arial" panose="020B0604020202020204" pitchFamily="34" charset="0"/>
                <a:cs typeface="Arial" panose="020B0604020202020204" pitchFamily="34" charset="0"/>
              </a:rPr>
              <a:t>(torqueQontrol.cpp)</a:t>
            </a:r>
            <a:endParaRPr lang="en" sz="6000" b="1" i="0" u="none" strike="noStrike"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5138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5E844-38E3-7852-DC03-85A1375876C5}"/>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F237B351-FC4F-FE7B-3499-BB4E96C97BD0}"/>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5D6D89AF-BBE2-20CB-E929-44FBBEDC3221}"/>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049DD3D5-3250-AA27-17A3-31F3CDFFD82F}"/>
              </a:ext>
            </a:extLst>
          </p:cNvPr>
          <p:cNvSpPr txBox="1"/>
          <p:nvPr/>
        </p:nvSpPr>
        <p:spPr>
          <a:xfrm>
            <a:off x="1600200" y="5105400"/>
            <a:ext cx="21717000" cy="750718"/>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ko-KR" altLang="en-US" sz="3200" b="1" dirty="0"/>
              <a:t>원하는 가속도 시스템을 설계</a:t>
            </a:r>
            <a:endParaRPr lang="en-US" altLang="ko-KR" sz="3200" dirty="0">
              <a:latin typeface="+mn-ea"/>
            </a:endParaRPr>
          </a:p>
        </p:txBody>
      </p:sp>
      <p:pic>
        <p:nvPicPr>
          <p:cNvPr id="6" name="그림 5">
            <a:extLst>
              <a:ext uri="{FF2B5EF4-FFF2-40B4-BE49-F238E27FC236}">
                <a16:creationId xmlns:a16="http://schemas.microsoft.com/office/drawing/2014/main" id="{B642C28D-8632-DDD2-292E-59D9B69D4DA8}"/>
              </a:ext>
            </a:extLst>
          </p:cNvPr>
          <p:cNvPicPr>
            <a:picLocks noChangeAspect="1"/>
          </p:cNvPicPr>
          <p:nvPr/>
        </p:nvPicPr>
        <p:blipFill>
          <a:blip r:embed="rId3"/>
          <a:stretch>
            <a:fillRect/>
          </a:stretch>
        </p:blipFill>
        <p:spPr>
          <a:xfrm>
            <a:off x="2666999" y="2209800"/>
            <a:ext cx="19262897" cy="2590800"/>
          </a:xfrm>
          <a:prstGeom prst="rect">
            <a:avLst/>
          </a:prstGeom>
          <a:ln>
            <a:solidFill>
              <a:schemeClr val="tx1"/>
            </a:solidFill>
          </a:ln>
        </p:spPr>
      </p:pic>
      <p:pic>
        <p:nvPicPr>
          <p:cNvPr id="11" name="그림 10" descr="\documentclass{article}&#10;\usepackage{amsmath}&#10;\pagestyle{empty}&#10;\begin{document}&#10;&#10;&#10;$&#10;\ddot{x}^* = K_p e + K_d \left(\dot{x}_{\text{des}} - \dot{x}\right) + \ddot{x}_{\text{des}}&#10;$&#10;&#10;\end{document}" title="IguanaTex Bitmap Display">
            <a:extLst>
              <a:ext uri="{FF2B5EF4-FFF2-40B4-BE49-F238E27FC236}">
                <a16:creationId xmlns:a16="http://schemas.microsoft.com/office/drawing/2014/main" id="{7520F75F-37AF-BB83-27D5-ABF7E4C1E74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360250" y="6304400"/>
            <a:ext cx="7440000" cy="553600"/>
          </a:xfrm>
          <a:prstGeom prst="rect">
            <a:avLst/>
          </a:prstGeom>
        </p:spPr>
      </p:pic>
      <p:pic>
        <p:nvPicPr>
          <p:cNvPr id="13" name="그림 12">
            <a:extLst>
              <a:ext uri="{FF2B5EF4-FFF2-40B4-BE49-F238E27FC236}">
                <a16:creationId xmlns:a16="http://schemas.microsoft.com/office/drawing/2014/main" id="{9FE8520E-48F4-85AA-D236-03BF82862283}"/>
              </a:ext>
            </a:extLst>
          </p:cNvPr>
          <p:cNvPicPr>
            <a:picLocks noChangeAspect="1"/>
          </p:cNvPicPr>
          <p:nvPr/>
        </p:nvPicPr>
        <p:blipFill>
          <a:blip r:embed="rId5"/>
          <a:stretch>
            <a:fillRect/>
          </a:stretch>
        </p:blipFill>
        <p:spPr>
          <a:xfrm>
            <a:off x="2666999" y="7660990"/>
            <a:ext cx="10468066" cy="553599"/>
          </a:xfrm>
          <a:prstGeom prst="rect">
            <a:avLst/>
          </a:prstGeom>
          <a:ln>
            <a:solidFill>
              <a:schemeClr val="tx1"/>
            </a:solidFill>
          </a:ln>
        </p:spPr>
      </p:pic>
      <p:sp>
        <p:nvSpPr>
          <p:cNvPr id="14" name="TextBox 13">
            <a:extLst>
              <a:ext uri="{FF2B5EF4-FFF2-40B4-BE49-F238E27FC236}">
                <a16:creationId xmlns:a16="http://schemas.microsoft.com/office/drawing/2014/main" id="{73F35FEB-23AF-6510-6E4C-5D974C10AA26}"/>
              </a:ext>
            </a:extLst>
          </p:cNvPr>
          <p:cNvSpPr txBox="1"/>
          <p:nvPr/>
        </p:nvSpPr>
        <p:spPr>
          <a:xfrm>
            <a:off x="1600200" y="8381999"/>
            <a:ext cx="21717000" cy="750718"/>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altLang="ko-KR" sz="3200" b="1" dirty="0"/>
              <a:t>TSID/QP</a:t>
            </a:r>
            <a:r>
              <a:rPr lang="ko-KR" altLang="en-US" sz="3200" b="1" dirty="0"/>
              <a:t>의 </a:t>
            </a:r>
            <a:r>
              <a:rPr lang="ko-KR" altLang="en-US" sz="3200" b="1" dirty="0" err="1"/>
              <a:t>카르테시안</a:t>
            </a:r>
            <a:r>
              <a:rPr lang="ko-KR" altLang="en-US" sz="3200" b="1" dirty="0"/>
              <a:t> 가속도 태스크에 𝑥</a:t>
            </a:r>
            <a:r>
              <a:rPr lang="en-US" altLang="ko-KR" sz="3200" b="1" dirty="0"/>
              <a:t>¨≈</a:t>
            </a:r>
            <a:r>
              <a:rPr lang="ko-KR" altLang="en-US" sz="3200" b="1" dirty="0"/>
              <a:t>𝑥</a:t>
            </a:r>
            <a:r>
              <a:rPr lang="en-US" altLang="ko-KR" sz="3200" b="1" dirty="0"/>
              <a:t>¨* </a:t>
            </a:r>
            <a:r>
              <a:rPr lang="ko-KR" altLang="en-US" sz="3200" b="1" dirty="0"/>
              <a:t>가 되도록 문제를 세팅</a:t>
            </a:r>
            <a:endParaRPr lang="en-US" altLang="ko-KR" sz="3200" b="1" dirty="0">
              <a:latin typeface="+mn-ea"/>
            </a:endParaRPr>
          </a:p>
        </p:txBody>
      </p:sp>
      <p:sp>
        <p:nvSpPr>
          <p:cNvPr id="15" name="TextBox 4">
            <a:extLst>
              <a:ext uri="{FF2B5EF4-FFF2-40B4-BE49-F238E27FC236}">
                <a16:creationId xmlns:a16="http://schemas.microsoft.com/office/drawing/2014/main" id="{4D2617AB-BB58-6264-05EF-6E3F3023272E}"/>
              </a:ext>
            </a:extLst>
          </p:cNvPr>
          <p:cNvSpPr txBox="1"/>
          <p:nvPr/>
        </p:nvSpPr>
        <p:spPr>
          <a:xfrm>
            <a:off x="1600200" y="609600"/>
            <a:ext cx="156210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코드 뜯어보기 </a:t>
            </a:r>
            <a:r>
              <a:rPr lang="en-US" altLang="ko-KR" sz="6000" b="1" dirty="0">
                <a:solidFill>
                  <a:srgbClr val="000000"/>
                </a:solidFill>
                <a:latin typeface="Arial" panose="020B0604020202020204" pitchFamily="34" charset="0"/>
                <a:cs typeface="Arial" panose="020B0604020202020204" pitchFamily="34" charset="0"/>
              </a:rPr>
              <a:t>(torqueQontrol.cpp)</a:t>
            </a:r>
            <a:endParaRPr lang="en" sz="6000" b="1" i="0" u="none" strike="noStrike"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2332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94A7E-7497-ACD2-ACA0-7BAFCE93791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BF1F8DB0-DC7B-C7FE-67EC-A358E098C2CF}"/>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08EAEC32-B1F0-6AA1-70F1-CFE057D3AE88}"/>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8C9F759E-A8E5-88E5-1E4A-3F57C98F0648}"/>
              </a:ext>
            </a:extLst>
          </p:cNvPr>
          <p:cNvSpPr txBox="1"/>
          <p:nvPr/>
        </p:nvSpPr>
        <p:spPr>
          <a:xfrm>
            <a:off x="1612231" y="5439769"/>
            <a:ext cx="21717000" cy="750718"/>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altLang="ko-KR" sz="3200" b="1" dirty="0"/>
              <a:t>QP </a:t>
            </a:r>
            <a:r>
              <a:rPr lang="ko-KR" altLang="en-US" sz="3200" b="1" dirty="0"/>
              <a:t>풀기 </a:t>
            </a:r>
            <a:r>
              <a:rPr lang="en-US" altLang="ko-KR" sz="3200" b="1" dirty="0"/>
              <a:t>+ </a:t>
            </a:r>
            <a:r>
              <a:rPr lang="en-US" altLang="ko-KR" sz="3200" b="1" dirty="0" err="1"/>
              <a:t>MuJoCo</a:t>
            </a:r>
            <a:r>
              <a:rPr lang="ko-KR" altLang="en-US" sz="3200" b="1" dirty="0"/>
              <a:t>로 토크 전송</a:t>
            </a:r>
            <a:endParaRPr lang="en-US" altLang="ko-KR" sz="3200" dirty="0">
              <a:latin typeface="+mn-ea"/>
            </a:endParaRPr>
          </a:p>
        </p:txBody>
      </p:sp>
      <p:pic>
        <p:nvPicPr>
          <p:cNvPr id="9" name="그림 8">
            <a:extLst>
              <a:ext uri="{FF2B5EF4-FFF2-40B4-BE49-F238E27FC236}">
                <a16:creationId xmlns:a16="http://schemas.microsoft.com/office/drawing/2014/main" id="{5013EFE3-F51C-AC63-BD40-C7392B7E46F9}"/>
              </a:ext>
            </a:extLst>
          </p:cNvPr>
          <p:cNvPicPr>
            <a:picLocks noChangeAspect="1"/>
          </p:cNvPicPr>
          <p:nvPr/>
        </p:nvPicPr>
        <p:blipFill>
          <a:blip r:embed="rId2"/>
          <a:stretch>
            <a:fillRect/>
          </a:stretch>
        </p:blipFill>
        <p:spPr>
          <a:xfrm>
            <a:off x="2154912" y="1864896"/>
            <a:ext cx="12711770" cy="3392904"/>
          </a:xfrm>
          <a:prstGeom prst="rect">
            <a:avLst/>
          </a:prstGeom>
          <a:ln>
            <a:solidFill>
              <a:schemeClr val="tx1"/>
            </a:solidFill>
          </a:ln>
        </p:spPr>
      </p:pic>
      <p:sp>
        <p:nvSpPr>
          <p:cNvPr id="10" name="TextBox 4">
            <a:extLst>
              <a:ext uri="{FF2B5EF4-FFF2-40B4-BE49-F238E27FC236}">
                <a16:creationId xmlns:a16="http://schemas.microsoft.com/office/drawing/2014/main" id="{5C281A0D-F52E-525B-BBEA-D70C2AE16FDE}"/>
              </a:ext>
            </a:extLst>
          </p:cNvPr>
          <p:cNvSpPr txBox="1"/>
          <p:nvPr/>
        </p:nvSpPr>
        <p:spPr>
          <a:xfrm>
            <a:off x="1600200" y="609600"/>
            <a:ext cx="156210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코드 뜯어보기 </a:t>
            </a:r>
            <a:r>
              <a:rPr lang="en-US" altLang="ko-KR" sz="6000" b="1" dirty="0">
                <a:solidFill>
                  <a:srgbClr val="000000"/>
                </a:solidFill>
                <a:latin typeface="Arial" panose="020B0604020202020204" pitchFamily="34" charset="0"/>
                <a:cs typeface="Arial" panose="020B0604020202020204" pitchFamily="34" charset="0"/>
              </a:rPr>
              <a:t>(torqueQontrol.cpp)</a:t>
            </a:r>
            <a:endParaRPr lang="en" sz="6000" b="1" i="0" u="none" strike="noStrike"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0135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0E690-8E26-840E-CE93-78FDEA9E00FA}"/>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50E72ED4-0BB2-B7EC-737F-79B1F3D78FDF}"/>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0B7CD281-0C9F-4DAE-54CE-205D5F20827A}"/>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4BBF9957-2D24-F002-3490-124C2207CA92}"/>
              </a:ext>
            </a:extLst>
          </p:cNvPr>
          <p:cNvSpPr txBox="1"/>
          <p:nvPr/>
        </p:nvSpPr>
        <p:spPr>
          <a:xfrm>
            <a:off x="1600200" y="609600"/>
            <a:ext cx="176784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코드 뜯어보기 </a:t>
            </a:r>
            <a:r>
              <a:rPr lang="en-US" altLang="ko-KR" sz="6000" b="1" i="0" u="none" strike="noStrike" dirty="0">
                <a:solidFill>
                  <a:srgbClr val="000000"/>
                </a:solidFill>
                <a:latin typeface="Arial" panose="020B0604020202020204" pitchFamily="34" charset="0"/>
                <a:cs typeface="Arial" panose="020B0604020202020204" pitchFamily="34" charset="0"/>
              </a:rPr>
              <a:t>(</a:t>
            </a:r>
            <a:r>
              <a:rPr lang="en-US" altLang="ko-KR" sz="6000" b="1" dirty="0">
                <a:solidFill>
                  <a:srgbClr val="000000"/>
                </a:solidFill>
                <a:latin typeface="Arial" panose="020B0604020202020204" pitchFamily="34" charset="0"/>
                <a:cs typeface="Arial" panose="020B0604020202020204" pitchFamily="34" charset="0"/>
              </a:rPr>
              <a:t>torqueQontrol_interactive.cpp)</a:t>
            </a:r>
            <a:endParaRPr lang="en" sz="6000" b="1" i="0" u="none" strike="noStrike" dirty="0">
              <a:solidFill>
                <a:srgbClr val="00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CA6A111-92EA-567F-C8D4-961732DA8A7E}"/>
              </a:ext>
            </a:extLst>
          </p:cNvPr>
          <p:cNvSpPr txBox="1"/>
          <p:nvPr/>
        </p:nvSpPr>
        <p:spPr>
          <a:xfrm>
            <a:off x="1333500" y="2177716"/>
            <a:ext cx="21717000" cy="11077135"/>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ko-KR" altLang="en-US" sz="3200" b="1" dirty="0"/>
              <a:t>나머지 제약과 제어 부분은 동일</a:t>
            </a:r>
            <a:endParaRPr lang="en-US" altLang="ko-KR" sz="3200" b="1" dirty="0"/>
          </a:p>
          <a:p>
            <a:pPr marL="914400" lvl="1" indent="-457200">
              <a:lnSpc>
                <a:spcPct val="150000"/>
              </a:lnSpc>
              <a:buFont typeface="Arial" panose="020B0604020202020204" pitchFamily="34" charset="0"/>
              <a:buChar char="•"/>
            </a:pPr>
            <a:r>
              <a:rPr lang="ko-KR" altLang="en-US" sz="3200" b="1" dirty="0">
                <a:latin typeface="+mn-ea"/>
              </a:rPr>
              <a:t>목표를 설정하는 부분만 다름</a:t>
            </a: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r>
              <a:rPr lang="ko-KR" altLang="en-US" sz="3200" b="1" dirty="0">
                <a:latin typeface="+mn-ea"/>
              </a:rPr>
              <a:t>동일한 일반 식의 특수한 케이스일 뿐</a:t>
            </a: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r>
              <a:rPr lang="ko-KR" altLang="en-US" sz="3200" b="1" dirty="0">
                <a:latin typeface="+mn-ea"/>
              </a:rPr>
              <a:t>궤적이 주어졌을 때에는 매 시간마다 어떻게 움직여야 하는지 위치</a:t>
            </a:r>
            <a:r>
              <a:rPr lang="en-US" altLang="ko-KR" sz="3200" b="1" dirty="0">
                <a:latin typeface="+mn-ea"/>
              </a:rPr>
              <a:t>, </a:t>
            </a:r>
            <a:r>
              <a:rPr lang="ko-KR" altLang="en-US" sz="3200" b="1" dirty="0">
                <a:latin typeface="+mn-ea"/>
              </a:rPr>
              <a:t>속도</a:t>
            </a:r>
            <a:r>
              <a:rPr lang="en-US" altLang="ko-KR" sz="3200" b="1" dirty="0">
                <a:latin typeface="+mn-ea"/>
              </a:rPr>
              <a:t>, </a:t>
            </a:r>
            <a:r>
              <a:rPr lang="ko-KR" altLang="en-US" sz="3200" b="1" dirty="0">
                <a:latin typeface="+mn-ea"/>
              </a:rPr>
              <a:t>가속도 값이 전부 주어짐</a:t>
            </a:r>
            <a:endParaRPr lang="en-US" altLang="ko-KR" sz="3200" b="1" dirty="0">
              <a:latin typeface="+mn-ea"/>
            </a:endParaRPr>
          </a:p>
          <a:p>
            <a:pPr marL="914400" lvl="1" indent="-457200">
              <a:lnSpc>
                <a:spcPct val="150000"/>
              </a:lnSpc>
              <a:buFont typeface="Arial" panose="020B0604020202020204" pitchFamily="34" charset="0"/>
              <a:buChar char="•"/>
            </a:pPr>
            <a:r>
              <a:rPr lang="en-US" altLang="ko-KR" sz="3200" b="1" dirty="0">
                <a:latin typeface="+mn-ea"/>
              </a:rPr>
              <a:t>Interactive</a:t>
            </a:r>
            <a:r>
              <a:rPr lang="ko-KR" altLang="en-US" sz="3200" b="1" dirty="0">
                <a:latin typeface="+mn-ea"/>
              </a:rPr>
              <a:t>의 경우 현재 박스의 위치로 이동한 후 </a:t>
            </a:r>
            <a:r>
              <a:rPr lang="en-US" altLang="ko-KR" sz="3200" b="1" dirty="0">
                <a:latin typeface="+mn-ea"/>
              </a:rPr>
              <a:t>‘</a:t>
            </a:r>
            <a:r>
              <a:rPr lang="ko-KR" altLang="en-US" sz="3200" b="1" dirty="0">
                <a:latin typeface="+mn-ea"/>
              </a:rPr>
              <a:t>정지</a:t>
            </a:r>
            <a:r>
              <a:rPr lang="en-US" altLang="ko-KR" sz="3200" b="1" dirty="0">
                <a:latin typeface="+mn-ea"/>
              </a:rPr>
              <a:t>’</a:t>
            </a:r>
            <a:r>
              <a:rPr lang="ko-KR" altLang="en-US" sz="3200" b="1" dirty="0">
                <a:latin typeface="+mn-ea"/>
              </a:rPr>
              <a:t>에 해당 </a:t>
            </a:r>
            <a:r>
              <a:rPr lang="en-US" altLang="ko-KR" sz="3200" b="1" dirty="0">
                <a:latin typeface="+mn-ea"/>
              </a:rPr>
              <a:t>&gt; </a:t>
            </a:r>
            <a:r>
              <a:rPr lang="ko-KR" altLang="en-US" sz="3200" b="1" dirty="0">
                <a:latin typeface="+mn-ea"/>
              </a:rPr>
              <a:t>따라서 속도</a:t>
            </a:r>
            <a:r>
              <a:rPr lang="en-US" altLang="ko-KR" sz="3200" b="1" dirty="0">
                <a:latin typeface="+mn-ea"/>
              </a:rPr>
              <a:t>, </a:t>
            </a:r>
            <a:r>
              <a:rPr lang="ko-KR" altLang="en-US" sz="3200" b="1" dirty="0">
                <a:latin typeface="+mn-ea"/>
              </a:rPr>
              <a:t>가속도 값이 </a:t>
            </a:r>
            <a:r>
              <a:rPr lang="en-US" altLang="ko-KR" sz="3200" b="1" dirty="0">
                <a:latin typeface="+mn-ea"/>
              </a:rPr>
              <a:t>0</a:t>
            </a:r>
            <a:endParaRPr lang="en-US" altLang="ko-KR" sz="3200" dirty="0">
              <a:latin typeface="+mn-ea"/>
            </a:endParaRPr>
          </a:p>
        </p:txBody>
      </p:sp>
      <p:pic>
        <p:nvPicPr>
          <p:cNvPr id="6" name="그림 5">
            <a:extLst>
              <a:ext uri="{FF2B5EF4-FFF2-40B4-BE49-F238E27FC236}">
                <a16:creationId xmlns:a16="http://schemas.microsoft.com/office/drawing/2014/main" id="{81E809F9-D130-AF2F-2306-53838566001B}"/>
              </a:ext>
            </a:extLst>
          </p:cNvPr>
          <p:cNvPicPr>
            <a:picLocks noChangeAspect="1"/>
          </p:cNvPicPr>
          <p:nvPr/>
        </p:nvPicPr>
        <p:blipFill>
          <a:blip r:embed="rId6"/>
          <a:stretch>
            <a:fillRect/>
          </a:stretch>
        </p:blipFill>
        <p:spPr>
          <a:xfrm>
            <a:off x="2133600" y="4367637"/>
            <a:ext cx="15205558" cy="1303334"/>
          </a:xfrm>
          <a:prstGeom prst="rect">
            <a:avLst/>
          </a:prstGeom>
          <a:ln>
            <a:solidFill>
              <a:schemeClr val="tx1"/>
            </a:solidFill>
          </a:ln>
        </p:spPr>
      </p:pic>
      <p:pic>
        <p:nvPicPr>
          <p:cNvPr id="8" name="그림 7" descr="\documentclass{article}&#10;\usepackage{amsmath}&#10;\pagestyle{empty}&#10;\begin{document}&#10;&#10;&#10;$&#10;\ddot{x}^* = K_p e - K_d \dot{x}&#10;$&#10;&#10;\end{document}" title="IguanaTex Bitmap Display">
            <a:extLst>
              <a:ext uri="{FF2B5EF4-FFF2-40B4-BE49-F238E27FC236}">
                <a16:creationId xmlns:a16="http://schemas.microsoft.com/office/drawing/2014/main" id="{F6BAA0D0-3134-CA4A-A7AF-FCC2134A51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352800" y="6096000"/>
            <a:ext cx="3817600" cy="518400"/>
          </a:xfrm>
          <a:prstGeom prst="rect">
            <a:avLst/>
          </a:prstGeom>
        </p:spPr>
      </p:pic>
      <p:pic>
        <p:nvPicPr>
          <p:cNvPr id="10" name="그림 9" descr="\documentclass{article}&#10;\usepackage{amsmath}&#10;\pagestyle{empty}&#10;\begin{document}&#10;&#10;&#10;$&#10;\ddot{x}^* = K_p e + K_d \left(\dot{x}_{\text{des}} - \dot{x}\right) + \ddot{x}_{\text{des}}&#10;$&#10;&#10;\end{document}" title="IguanaTex Bitmap Display">
            <a:extLst>
              <a:ext uri="{FF2B5EF4-FFF2-40B4-BE49-F238E27FC236}">
                <a16:creationId xmlns:a16="http://schemas.microsoft.com/office/drawing/2014/main" id="{06BDF786-5524-1299-B3C8-72C62070D4D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999400" y="8474124"/>
            <a:ext cx="7440000" cy="553600"/>
          </a:xfrm>
          <a:prstGeom prst="rect">
            <a:avLst/>
          </a:prstGeom>
        </p:spPr>
      </p:pic>
      <p:pic>
        <p:nvPicPr>
          <p:cNvPr id="12" name="그림 11" descr="\documentclass{article}&#10;\usepackage{amsmath}&#10;\pagestyle{empty}&#10;\begin{document}&#10;&#10;&#10;$&#10;\dot{x}_{\text{des}} = 0&#10;$&#10;&#10;\end{document}" title="IguanaTex Bitmap Display">
            <a:extLst>
              <a:ext uri="{FF2B5EF4-FFF2-40B4-BE49-F238E27FC236}">
                <a16:creationId xmlns:a16="http://schemas.microsoft.com/office/drawing/2014/main" id="{CA369A8A-39BA-3D72-24B5-3912D379E094}"/>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999400" y="9512998"/>
            <a:ext cx="1865600" cy="438400"/>
          </a:xfrm>
          <a:prstGeom prst="rect">
            <a:avLst/>
          </a:prstGeom>
        </p:spPr>
      </p:pic>
      <p:pic>
        <p:nvPicPr>
          <p:cNvPr id="14" name="그림 13" descr="\documentclass{article}&#10;\usepackage{amsmath}&#10;\pagestyle{empty}&#10;\begin{document}&#10;&#10;&#10;$&#10;\ddot{x}_{\text{des}} = 0&#10;$&#10;&#10;\end{document}" title="IguanaTex Bitmap Display">
            <a:extLst>
              <a:ext uri="{FF2B5EF4-FFF2-40B4-BE49-F238E27FC236}">
                <a16:creationId xmlns:a16="http://schemas.microsoft.com/office/drawing/2014/main" id="{8669AF6B-3113-36B6-56D3-2B17BD20506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999400" y="10416413"/>
            <a:ext cx="1865600" cy="438400"/>
          </a:xfrm>
          <a:prstGeom prst="rect">
            <a:avLst/>
          </a:prstGeom>
        </p:spPr>
      </p:pic>
    </p:spTree>
    <p:extLst>
      <p:ext uri="{BB962C8B-B14F-4D97-AF65-F5344CB8AC3E}">
        <p14:creationId xmlns:p14="http://schemas.microsoft.com/office/powerpoint/2010/main" val="3146395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91E47-BFCD-A985-13C7-7AE6D1F71500}"/>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6972EBF0-A1B4-A873-2F06-9443770E7AA7}"/>
              </a:ext>
            </a:extLst>
          </p:cNvPr>
          <p:cNvSpPr/>
          <p:nvPr/>
        </p:nvSpPr>
        <p:spPr>
          <a:xfrm>
            <a:off x="0" y="0"/>
            <a:ext cx="821042" cy="1371600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2FA810BF-E6CB-DB8B-C2F1-3FF2B37A3E5F}"/>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5B37A910-4EB7-5690-6096-F6A26FF55DE0}"/>
              </a:ext>
            </a:extLst>
          </p:cNvPr>
          <p:cNvSpPr txBox="1"/>
          <p:nvPr/>
        </p:nvSpPr>
        <p:spPr>
          <a:xfrm>
            <a:off x="1600200" y="609600"/>
            <a:ext cx="10960100" cy="990600"/>
          </a:xfrm>
          <a:prstGeom prst="rect">
            <a:avLst/>
          </a:prstGeom>
        </p:spPr>
        <p:txBody>
          <a:bodyPr lIns="0" tIns="101600" rIns="0" bIns="0" rtlCol="0" anchor="t"/>
          <a:lstStyle/>
          <a:p>
            <a:pPr lvl="0" algn="l">
              <a:lnSpc>
                <a:spcPct val="99600"/>
              </a:lnSpc>
            </a:pPr>
            <a:r>
              <a:rPr lang="en-US" sz="6000" b="1" i="0" u="none" strike="noStrike" dirty="0">
                <a:solidFill>
                  <a:srgbClr val="000000"/>
                </a:solidFill>
                <a:latin typeface="Arial" panose="020B0604020202020204" pitchFamily="34" charset="0"/>
                <a:cs typeface="Arial" panose="020B0604020202020204" pitchFamily="34" charset="0"/>
              </a:rPr>
              <a:t>Thank</a:t>
            </a:r>
            <a:r>
              <a:rPr lang="en-US" sz="6000" b="1" dirty="0">
                <a:solidFill>
                  <a:srgbClr val="000000"/>
                </a:solidFill>
                <a:latin typeface="Arial" panose="020B0604020202020204" pitchFamily="34" charset="0"/>
                <a:cs typeface="Arial" panose="020B0604020202020204" pitchFamily="34" charset="0"/>
              </a:rPr>
              <a:t> you</a:t>
            </a:r>
            <a:endParaRPr lang="en" sz="6000" b="1" i="0" u="none" strike="noStrike"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2902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a:extLst>
              <a:ext uri="{FF2B5EF4-FFF2-40B4-BE49-F238E27FC236}">
                <a16:creationId xmlns:a16="http://schemas.microsoft.com/office/drawing/2014/main" id="{D777DF7A-4527-D6A4-B8DC-3AE74E23942D}"/>
              </a:ext>
            </a:extLst>
          </p:cNvPr>
          <p:cNvSpPr/>
          <p:nvPr/>
        </p:nvSpPr>
        <p:spPr>
          <a:xfrm>
            <a:off x="4771" y="0"/>
            <a:ext cx="821042" cy="13716000"/>
          </a:xfrm>
          <a:prstGeom prst="rect">
            <a:avLst/>
          </a:prstGeom>
          <a:solidFill>
            <a:srgbClr val="F4E0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381BDFB1-71E4-0325-125C-45052688FB84}"/>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D759DCBC-68C6-64BD-FD82-724A5AB0788A}"/>
              </a:ext>
            </a:extLst>
          </p:cNvPr>
          <p:cNvSpPr txBox="1"/>
          <p:nvPr/>
        </p:nvSpPr>
        <p:spPr>
          <a:xfrm>
            <a:off x="1600200" y="609600"/>
            <a:ext cx="10960100" cy="990600"/>
          </a:xfrm>
          <a:prstGeom prst="rect">
            <a:avLst/>
          </a:prstGeom>
        </p:spPr>
        <p:txBody>
          <a:bodyPr lIns="0" tIns="101600" rIns="0" bIns="0" rtlCol="0" anchor="t"/>
          <a:lstStyle/>
          <a:p>
            <a:pPr lvl="0" algn="l">
              <a:lnSpc>
                <a:spcPct val="99600"/>
              </a:lnSpc>
            </a:pPr>
            <a:r>
              <a:rPr lang="en-US" altLang="ko-KR" sz="6000" b="1" dirty="0">
                <a:solidFill>
                  <a:srgbClr val="000000"/>
                </a:solidFill>
                <a:latin typeface="Arial" panose="020B0604020202020204" pitchFamily="34" charset="0"/>
                <a:cs typeface="Arial" panose="020B0604020202020204" pitchFamily="34" charset="0"/>
              </a:rPr>
              <a:t>Installing dependencies</a:t>
            </a:r>
            <a:endParaRPr lang="en" sz="6000" b="1" i="0" u="none" strike="noStrike" dirty="0">
              <a:solidFill>
                <a:srgbClr val="00000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AC2E7A8-8225-0E2B-B034-992C04AE491C}"/>
              </a:ext>
            </a:extLst>
          </p:cNvPr>
          <p:cNvSpPr txBox="1"/>
          <p:nvPr/>
        </p:nvSpPr>
        <p:spPr>
          <a:xfrm>
            <a:off x="1600200" y="2253735"/>
            <a:ext cx="21564600" cy="6645152"/>
          </a:xfrm>
          <a:prstGeom prst="rect">
            <a:avLst/>
          </a:prstGeom>
          <a:noFill/>
        </p:spPr>
        <p:txBody>
          <a:bodyPr wrap="square">
            <a:spAutoFit/>
          </a:bodyPr>
          <a:lstStyle/>
          <a:p>
            <a:pPr marL="971550" lvl="1" indent="-514350">
              <a:lnSpc>
                <a:spcPct val="150000"/>
              </a:lnSpc>
              <a:buAutoNum type="arabicPeriod"/>
            </a:pPr>
            <a:r>
              <a:rPr lang="en-US" altLang="ko-KR" sz="3200" b="1" dirty="0">
                <a:latin typeface="+mn-ea"/>
              </a:rPr>
              <a:t>tinyXML2</a:t>
            </a: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r>
              <a:rPr lang="en-US" altLang="ko-KR" sz="3200" b="1" dirty="0">
                <a:latin typeface="+mn-ea"/>
              </a:rPr>
              <a:t>Eigen3</a:t>
            </a: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r>
              <a:rPr lang="en-US" altLang="ko-KR" sz="3200" b="1" dirty="0">
                <a:latin typeface="+mn-ea"/>
              </a:rPr>
              <a:t>Pinocchio</a:t>
            </a:r>
          </a:p>
        </p:txBody>
      </p:sp>
      <p:sp>
        <p:nvSpPr>
          <p:cNvPr id="2" name="사각형: 둥근 모서리 1">
            <a:extLst>
              <a:ext uri="{FF2B5EF4-FFF2-40B4-BE49-F238E27FC236}">
                <a16:creationId xmlns:a16="http://schemas.microsoft.com/office/drawing/2014/main" id="{BE62FC62-2A5A-1C57-D67C-4927062C1436}"/>
              </a:ext>
            </a:extLst>
          </p:cNvPr>
          <p:cNvSpPr/>
          <p:nvPr/>
        </p:nvSpPr>
        <p:spPr>
          <a:xfrm>
            <a:off x="2921000" y="33528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latin typeface="+mj-lt"/>
              </a:rPr>
              <a:t>	</a:t>
            </a:r>
            <a:r>
              <a:rPr lang="en-US" altLang="ko-KR" sz="2800" dirty="0" err="1">
                <a:solidFill>
                  <a:schemeClr val="tx1"/>
                </a:solidFill>
                <a:latin typeface="+mj-lt"/>
              </a:rPr>
              <a:t>sudo</a:t>
            </a:r>
            <a:r>
              <a:rPr lang="en-US" altLang="ko-KR" sz="2800" dirty="0">
                <a:solidFill>
                  <a:schemeClr val="tx1"/>
                </a:solidFill>
                <a:latin typeface="+mj-lt"/>
              </a:rPr>
              <a:t> apt install libtinyxml2-dev</a:t>
            </a:r>
            <a:endParaRPr lang="ko-KR" altLang="en-US" sz="2800" dirty="0">
              <a:solidFill>
                <a:schemeClr val="tx1"/>
              </a:solidFill>
              <a:latin typeface="+mj-lt"/>
            </a:endParaRPr>
          </a:p>
        </p:txBody>
      </p:sp>
      <p:sp>
        <p:nvSpPr>
          <p:cNvPr id="4" name="사각형: 둥근 모서리 3">
            <a:extLst>
              <a:ext uri="{FF2B5EF4-FFF2-40B4-BE49-F238E27FC236}">
                <a16:creationId xmlns:a16="http://schemas.microsoft.com/office/drawing/2014/main" id="{7E5E6023-EE87-837F-579A-06297700C2FE}"/>
              </a:ext>
            </a:extLst>
          </p:cNvPr>
          <p:cNvSpPr/>
          <p:nvPr/>
        </p:nvSpPr>
        <p:spPr>
          <a:xfrm>
            <a:off x="2921000" y="62484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latin typeface="+mj-lt"/>
              </a:rPr>
              <a:t>	</a:t>
            </a:r>
            <a:r>
              <a:rPr lang="en-US" altLang="ko-KR" sz="2800" dirty="0" err="1">
                <a:solidFill>
                  <a:schemeClr val="tx1"/>
                </a:solidFill>
                <a:latin typeface="+mj-lt"/>
              </a:rPr>
              <a:t>sudo</a:t>
            </a:r>
            <a:r>
              <a:rPr lang="en-US" altLang="ko-KR" sz="2800" dirty="0">
                <a:solidFill>
                  <a:schemeClr val="tx1"/>
                </a:solidFill>
                <a:latin typeface="+mj-lt"/>
              </a:rPr>
              <a:t> apt install libeigen3-dev</a:t>
            </a:r>
            <a:endParaRPr lang="ko-KR" altLang="en-US" sz="2800" dirty="0">
              <a:solidFill>
                <a:schemeClr val="tx1"/>
              </a:solidFill>
              <a:latin typeface="+mj-lt"/>
            </a:endParaRPr>
          </a:p>
        </p:txBody>
      </p:sp>
      <p:sp>
        <p:nvSpPr>
          <p:cNvPr id="5" name="사각형: 둥근 모서리 4">
            <a:extLst>
              <a:ext uri="{FF2B5EF4-FFF2-40B4-BE49-F238E27FC236}">
                <a16:creationId xmlns:a16="http://schemas.microsoft.com/office/drawing/2014/main" id="{5CF64DB2-7407-27D0-02DE-68AFC395C08C}"/>
              </a:ext>
            </a:extLst>
          </p:cNvPr>
          <p:cNvSpPr/>
          <p:nvPr/>
        </p:nvSpPr>
        <p:spPr>
          <a:xfrm>
            <a:off x="2921000" y="91440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rPr>
              <a:t>	</a:t>
            </a:r>
            <a:r>
              <a:rPr lang="en-US" altLang="ko-KR" sz="2800" dirty="0" err="1">
                <a:solidFill>
                  <a:schemeClr val="tx1"/>
                </a:solidFill>
              </a:rPr>
              <a:t>sudo</a:t>
            </a:r>
            <a:r>
              <a:rPr lang="en-US" altLang="ko-KR" sz="2800" dirty="0">
                <a:solidFill>
                  <a:schemeClr val="tx1"/>
                </a:solidFill>
              </a:rPr>
              <a:t> apt install </a:t>
            </a:r>
            <a:r>
              <a:rPr lang="en-US" altLang="ko-KR" sz="2800" dirty="0" err="1">
                <a:solidFill>
                  <a:schemeClr val="tx1"/>
                </a:solidFill>
              </a:rPr>
              <a:t>ros</a:t>
            </a:r>
            <a:r>
              <a:rPr lang="en-US" altLang="ko-KR" sz="2800" dirty="0">
                <a:solidFill>
                  <a:schemeClr val="tx1"/>
                </a:solidFill>
              </a:rPr>
              <a:t>-$ROS_DISTRO-</a:t>
            </a:r>
            <a:r>
              <a:rPr lang="en-US" altLang="ko-KR" sz="2800" dirty="0" err="1">
                <a:solidFill>
                  <a:schemeClr val="tx1"/>
                </a:solidFill>
              </a:rPr>
              <a:t>pinocchio</a:t>
            </a:r>
            <a:endParaRPr lang="ko-KR" altLang="en-US" sz="2800" dirty="0">
              <a:solidFill>
                <a:schemeClr val="tx1"/>
              </a:solidFill>
            </a:endParaRPr>
          </a:p>
        </p:txBody>
      </p:sp>
      <p:sp>
        <p:nvSpPr>
          <p:cNvPr id="8" name="TextBox 7">
            <a:extLst>
              <a:ext uri="{FF2B5EF4-FFF2-40B4-BE49-F238E27FC236}">
                <a16:creationId xmlns:a16="http://schemas.microsoft.com/office/drawing/2014/main" id="{6F45A4C8-9E93-D9A1-0880-0F276C00A16C}"/>
              </a:ext>
            </a:extLst>
          </p:cNvPr>
          <p:cNvSpPr txBox="1"/>
          <p:nvPr/>
        </p:nvSpPr>
        <p:spPr>
          <a:xfrm>
            <a:off x="2667000" y="12039600"/>
            <a:ext cx="18135600" cy="584775"/>
          </a:xfrm>
          <a:prstGeom prst="rect">
            <a:avLst/>
          </a:prstGeom>
          <a:noFill/>
        </p:spPr>
        <p:txBody>
          <a:bodyPr wrap="square">
            <a:spAutoFit/>
          </a:bodyPr>
          <a:lstStyle/>
          <a:p>
            <a:r>
              <a:rPr lang="ko-KR" altLang="en-US" sz="3200" dirty="0"/>
              <a:t>설치 방법 </a:t>
            </a:r>
            <a:r>
              <a:rPr lang="en-US" altLang="ko-KR" sz="3200" dirty="0"/>
              <a:t>: </a:t>
            </a:r>
            <a:r>
              <a:rPr lang="ko-KR" altLang="en-US" sz="3200" dirty="0"/>
              <a:t>https://auctus-team.gitlabpages.inria.fr/components/control/qontrol/md_doc_installation.html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3BA05-BEA6-913C-7A7E-ED2458E1EE6F}"/>
            </a:ext>
          </a:extLst>
        </p:cNvPr>
        <p:cNvGrpSpPr/>
        <p:nvPr/>
      </p:nvGrpSpPr>
      <p:grpSpPr>
        <a:xfrm>
          <a:off x="0" y="0"/>
          <a:ext cx="0" cy="0"/>
          <a:chOff x="0" y="0"/>
          <a:chExt cx="0" cy="0"/>
        </a:xfrm>
      </p:grpSpPr>
      <p:sp>
        <p:nvSpPr>
          <p:cNvPr id="35" name="직사각형 34">
            <a:extLst>
              <a:ext uri="{FF2B5EF4-FFF2-40B4-BE49-F238E27FC236}">
                <a16:creationId xmlns:a16="http://schemas.microsoft.com/office/drawing/2014/main" id="{76273EA0-E3C3-6FB8-3D01-6339C0FB6C5B}"/>
              </a:ext>
            </a:extLst>
          </p:cNvPr>
          <p:cNvSpPr/>
          <p:nvPr/>
        </p:nvSpPr>
        <p:spPr>
          <a:xfrm>
            <a:off x="4771" y="0"/>
            <a:ext cx="821042" cy="13716000"/>
          </a:xfrm>
          <a:prstGeom prst="rect">
            <a:avLst/>
          </a:prstGeom>
          <a:solidFill>
            <a:srgbClr val="F4E0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980987B3-8EBD-39C4-06DE-8630C38B4513}"/>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11D911B9-A07E-6678-6D3D-D8D513456C01}"/>
              </a:ext>
            </a:extLst>
          </p:cNvPr>
          <p:cNvSpPr txBox="1"/>
          <p:nvPr/>
        </p:nvSpPr>
        <p:spPr>
          <a:xfrm>
            <a:off x="1600200" y="609600"/>
            <a:ext cx="10960100" cy="990600"/>
          </a:xfrm>
          <a:prstGeom prst="rect">
            <a:avLst/>
          </a:prstGeom>
        </p:spPr>
        <p:txBody>
          <a:bodyPr lIns="0" tIns="101600" rIns="0" bIns="0" rtlCol="0" anchor="t"/>
          <a:lstStyle/>
          <a:p>
            <a:pPr lvl="0" algn="l">
              <a:lnSpc>
                <a:spcPct val="99600"/>
              </a:lnSpc>
            </a:pPr>
            <a:r>
              <a:rPr lang="en-US" altLang="ko-KR" sz="6000" b="1" dirty="0">
                <a:solidFill>
                  <a:srgbClr val="000000"/>
                </a:solidFill>
                <a:latin typeface="Arial" panose="020B0604020202020204" pitchFamily="34" charset="0"/>
                <a:cs typeface="Arial" panose="020B0604020202020204" pitchFamily="34" charset="0"/>
              </a:rPr>
              <a:t>Installing </a:t>
            </a:r>
            <a:r>
              <a:rPr lang="en-US" altLang="ko-KR" sz="6000" b="1" dirty="0" err="1">
                <a:solidFill>
                  <a:srgbClr val="000000"/>
                </a:solidFill>
                <a:latin typeface="Arial" panose="020B0604020202020204" pitchFamily="34" charset="0"/>
                <a:cs typeface="Arial" panose="020B0604020202020204" pitchFamily="34" charset="0"/>
              </a:rPr>
              <a:t>Qontrol</a:t>
            </a:r>
            <a:endParaRPr lang="en" sz="6000" b="1" i="0" u="none" strike="noStrike" dirty="0">
              <a:solidFill>
                <a:srgbClr val="00000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D33F7DA-4E32-7915-A231-632FA2919026}"/>
              </a:ext>
            </a:extLst>
          </p:cNvPr>
          <p:cNvSpPr txBox="1"/>
          <p:nvPr/>
        </p:nvSpPr>
        <p:spPr>
          <a:xfrm>
            <a:off x="1600200" y="2253735"/>
            <a:ext cx="21564600" cy="9599807"/>
          </a:xfrm>
          <a:prstGeom prst="rect">
            <a:avLst/>
          </a:prstGeom>
          <a:noFill/>
        </p:spPr>
        <p:txBody>
          <a:bodyPr wrap="square">
            <a:spAutoFit/>
          </a:bodyPr>
          <a:lstStyle/>
          <a:p>
            <a:pPr marL="971550" lvl="1" indent="-514350">
              <a:lnSpc>
                <a:spcPct val="150000"/>
              </a:lnSpc>
              <a:buAutoNum type="arabicPeriod"/>
            </a:pPr>
            <a:r>
              <a:rPr lang="en-US" altLang="ko-KR" sz="3200" b="1" dirty="0">
                <a:latin typeface="+mn-ea"/>
              </a:rPr>
              <a:t>Clone the git repository</a:t>
            </a: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r>
              <a:rPr lang="en-US" altLang="ko-KR" sz="3200" b="1" dirty="0">
                <a:latin typeface="+mn-ea"/>
              </a:rPr>
              <a:t>Eigen3</a:t>
            </a: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r>
              <a:rPr lang="en-US" altLang="ko-KR" sz="3200" b="1" dirty="0">
                <a:latin typeface="+mn-ea"/>
              </a:rPr>
              <a:t>Run the </a:t>
            </a:r>
            <a:r>
              <a:rPr lang="en-US" altLang="ko-KR" sz="3200" b="1" dirty="0" err="1">
                <a:latin typeface="+mn-ea"/>
              </a:rPr>
              <a:t>cmake</a:t>
            </a:r>
            <a:r>
              <a:rPr lang="en-US" altLang="ko-KR" sz="3200" b="1" dirty="0">
                <a:latin typeface="+mn-ea"/>
              </a:rPr>
              <a:t> command </a:t>
            </a: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r>
              <a:rPr lang="en-US" altLang="ko-KR" sz="3200" b="1" dirty="0">
                <a:latin typeface="+mn-ea"/>
              </a:rPr>
              <a:t>Build the library</a:t>
            </a:r>
          </a:p>
        </p:txBody>
      </p:sp>
      <p:sp>
        <p:nvSpPr>
          <p:cNvPr id="2" name="사각형: 둥근 모서리 1">
            <a:extLst>
              <a:ext uri="{FF2B5EF4-FFF2-40B4-BE49-F238E27FC236}">
                <a16:creationId xmlns:a16="http://schemas.microsoft.com/office/drawing/2014/main" id="{AF023A41-E1EC-D4F5-2AEC-990CC3418E01}"/>
              </a:ext>
            </a:extLst>
          </p:cNvPr>
          <p:cNvSpPr/>
          <p:nvPr/>
        </p:nvSpPr>
        <p:spPr>
          <a:xfrm>
            <a:off x="2921000" y="33528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latin typeface="+mj-lt"/>
              </a:rPr>
              <a:t>	git clone https://gitlab.inria.fr/auctus-team/components/control/qontrol.git</a:t>
            </a:r>
            <a:endParaRPr lang="ko-KR" altLang="en-US" sz="2800" dirty="0">
              <a:solidFill>
                <a:schemeClr val="tx1"/>
              </a:solidFill>
              <a:latin typeface="+mj-lt"/>
            </a:endParaRPr>
          </a:p>
        </p:txBody>
      </p:sp>
      <p:sp>
        <p:nvSpPr>
          <p:cNvPr id="4" name="사각형: 둥근 모서리 3">
            <a:extLst>
              <a:ext uri="{FF2B5EF4-FFF2-40B4-BE49-F238E27FC236}">
                <a16:creationId xmlns:a16="http://schemas.microsoft.com/office/drawing/2014/main" id="{725C1DEB-DAE8-BFFF-BD66-EBB470936A73}"/>
              </a:ext>
            </a:extLst>
          </p:cNvPr>
          <p:cNvSpPr/>
          <p:nvPr/>
        </p:nvSpPr>
        <p:spPr>
          <a:xfrm>
            <a:off x="2921000" y="62484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latin typeface="+mj-lt"/>
              </a:rPr>
              <a:t>	cd </a:t>
            </a:r>
            <a:r>
              <a:rPr lang="en-US" altLang="ko-KR" sz="2800" dirty="0" err="1">
                <a:solidFill>
                  <a:schemeClr val="tx1"/>
                </a:solidFill>
                <a:latin typeface="+mj-lt"/>
              </a:rPr>
              <a:t>qontrol</a:t>
            </a:r>
            <a:r>
              <a:rPr lang="en-US" altLang="ko-KR" sz="2800" dirty="0">
                <a:solidFill>
                  <a:schemeClr val="tx1"/>
                </a:solidFill>
                <a:latin typeface="+mj-lt"/>
              </a:rPr>
              <a:t> &amp;&amp; </a:t>
            </a:r>
            <a:r>
              <a:rPr lang="en-US" altLang="ko-KR" sz="2800" dirty="0" err="1">
                <a:solidFill>
                  <a:schemeClr val="tx1"/>
                </a:solidFill>
                <a:latin typeface="+mj-lt"/>
              </a:rPr>
              <a:t>mkdir</a:t>
            </a:r>
            <a:r>
              <a:rPr lang="en-US" altLang="ko-KR" sz="2800" dirty="0">
                <a:solidFill>
                  <a:schemeClr val="tx1"/>
                </a:solidFill>
                <a:latin typeface="+mj-lt"/>
              </a:rPr>
              <a:t> build &amp;&amp; cd build</a:t>
            </a:r>
            <a:endParaRPr lang="ko-KR" altLang="en-US" sz="2800" dirty="0">
              <a:solidFill>
                <a:schemeClr val="tx1"/>
              </a:solidFill>
              <a:latin typeface="+mj-lt"/>
            </a:endParaRPr>
          </a:p>
        </p:txBody>
      </p:sp>
      <p:sp>
        <p:nvSpPr>
          <p:cNvPr id="5" name="사각형: 둥근 모서리 4">
            <a:extLst>
              <a:ext uri="{FF2B5EF4-FFF2-40B4-BE49-F238E27FC236}">
                <a16:creationId xmlns:a16="http://schemas.microsoft.com/office/drawing/2014/main" id="{6E10692E-F78F-E5D8-8ED3-0A2CD7BBBBBC}"/>
              </a:ext>
            </a:extLst>
          </p:cNvPr>
          <p:cNvSpPr/>
          <p:nvPr/>
        </p:nvSpPr>
        <p:spPr>
          <a:xfrm>
            <a:off x="2921000" y="91440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rPr>
              <a:t>	</a:t>
            </a:r>
            <a:r>
              <a:rPr lang="en-US" altLang="ko-KR" sz="2800" dirty="0" err="1">
                <a:solidFill>
                  <a:schemeClr val="tx1"/>
                </a:solidFill>
              </a:rPr>
              <a:t>cmake</a:t>
            </a:r>
            <a:r>
              <a:rPr lang="en-US" altLang="ko-KR" sz="2800" dirty="0">
                <a:solidFill>
                  <a:schemeClr val="tx1"/>
                </a:solidFill>
              </a:rPr>
              <a:t> ..</a:t>
            </a:r>
            <a:endParaRPr lang="ko-KR" altLang="en-US" sz="2800" dirty="0">
              <a:solidFill>
                <a:schemeClr val="tx1"/>
              </a:solidFill>
            </a:endParaRPr>
          </a:p>
        </p:txBody>
      </p:sp>
      <p:sp>
        <p:nvSpPr>
          <p:cNvPr id="7" name="사각형: 둥근 모서리 6">
            <a:extLst>
              <a:ext uri="{FF2B5EF4-FFF2-40B4-BE49-F238E27FC236}">
                <a16:creationId xmlns:a16="http://schemas.microsoft.com/office/drawing/2014/main" id="{2FA4FDA5-FAB6-4698-7EFF-A0A8CBE63D8F}"/>
              </a:ext>
            </a:extLst>
          </p:cNvPr>
          <p:cNvSpPr/>
          <p:nvPr/>
        </p:nvSpPr>
        <p:spPr>
          <a:xfrm>
            <a:off x="2921000" y="12082142"/>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rPr>
              <a:t>	make -j4</a:t>
            </a:r>
            <a:endParaRPr lang="ko-KR" altLang="en-US" sz="2800" dirty="0">
              <a:solidFill>
                <a:schemeClr val="tx1"/>
              </a:solidFill>
            </a:endParaRPr>
          </a:p>
        </p:txBody>
      </p:sp>
    </p:spTree>
    <p:extLst>
      <p:ext uri="{BB962C8B-B14F-4D97-AF65-F5344CB8AC3E}">
        <p14:creationId xmlns:p14="http://schemas.microsoft.com/office/powerpoint/2010/main" val="790287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F7583-E085-69C0-0290-C13FF1632C35}"/>
            </a:ext>
          </a:extLst>
        </p:cNvPr>
        <p:cNvGrpSpPr/>
        <p:nvPr/>
      </p:nvGrpSpPr>
      <p:grpSpPr>
        <a:xfrm>
          <a:off x="0" y="0"/>
          <a:ext cx="0" cy="0"/>
          <a:chOff x="0" y="0"/>
          <a:chExt cx="0" cy="0"/>
        </a:xfrm>
      </p:grpSpPr>
      <p:sp>
        <p:nvSpPr>
          <p:cNvPr id="35" name="직사각형 34">
            <a:extLst>
              <a:ext uri="{FF2B5EF4-FFF2-40B4-BE49-F238E27FC236}">
                <a16:creationId xmlns:a16="http://schemas.microsoft.com/office/drawing/2014/main" id="{25813BDF-B77D-8053-89E1-1A837524C3A0}"/>
              </a:ext>
            </a:extLst>
          </p:cNvPr>
          <p:cNvSpPr/>
          <p:nvPr/>
        </p:nvSpPr>
        <p:spPr>
          <a:xfrm>
            <a:off x="4771" y="0"/>
            <a:ext cx="821042" cy="13716000"/>
          </a:xfrm>
          <a:prstGeom prst="rect">
            <a:avLst/>
          </a:prstGeom>
          <a:solidFill>
            <a:srgbClr val="F4E0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26D32BE5-F143-9595-7DA4-3825B4A2DB7C}"/>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C6A586EF-706F-1172-B472-5C158E628E4E}"/>
              </a:ext>
            </a:extLst>
          </p:cNvPr>
          <p:cNvSpPr txBox="1"/>
          <p:nvPr/>
        </p:nvSpPr>
        <p:spPr>
          <a:xfrm>
            <a:off x="1600200" y="609600"/>
            <a:ext cx="10960100" cy="990600"/>
          </a:xfrm>
          <a:prstGeom prst="rect">
            <a:avLst/>
          </a:prstGeom>
        </p:spPr>
        <p:txBody>
          <a:bodyPr lIns="0" tIns="101600" rIns="0" bIns="0" rtlCol="0" anchor="t"/>
          <a:lstStyle/>
          <a:p>
            <a:pPr lvl="0" algn="l">
              <a:lnSpc>
                <a:spcPct val="99600"/>
              </a:lnSpc>
            </a:pPr>
            <a:r>
              <a:rPr lang="en-US" altLang="ko-KR" sz="6000" b="1" dirty="0">
                <a:solidFill>
                  <a:srgbClr val="000000"/>
                </a:solidFill>
                <a:latin typeface="Arial" panose="020B0604020202020204" pitchFamily="34" charset="0"/>
                <a:cs typeface="Arial" panose="020B0604020202020204" pitchFamily="34" charset="0"/>
              </a:rPr>
              <a:t>Launch examples</a:t>
            </a:r>
            <a:endParaRPr lang="en" sz="6000" b="1" i="0" u="none" strike="noStrike" dirty="0">
              <a:solidFill>
                <a:srgbClr val="00000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0B1E59F-71C7-3BFE-8DF5-2FD6B66DEC09}"/>
              </a:ext>
            </a:extLst>
          </p:cNvPr>
          <p:cNvSpPr txBox="1"/>
          <p:nvPr/>
        </p:nvSpPr>
        <p:spPr>
          <a:xfrm>
            <a:off x="1600200" y="2253735"/>
            <a:ext cx="21564600" cy="3690497"/>
          </a:xfrm>
          <a:prstGeom prst="rect">
            <a:avLst/>
          </a:prstGeom>
          <a:noFill/>
        </p:spPr>
        <p:txBody>
          <a:bodyPr wrap="square">
            <a:spAutoFit/>
          </a:bodyPr>
          <a:lstStyle/>
          <a:p>
            <a:pPr marL="971550" lvl="1" indent="-514350">
              <a:lnSpc>
                <a:spcPct val="150000"/>
              </a:lnSpc>
              <a:buAutoNum type="arabicPeriod"/>
            </a:pPr>
            <a:r>
              <a:rPr lang="en-US" altLang="ko-KR" sz="3200" b="1" dirty="0">
                <a:latin typeface="+mn-ea"/>
              </a:rPr>
              <a:t>Go to your build folder</a:t>
            </a: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r>
              <a:rPr lang="en-US" altLang="ko-KR" sz="3200" b="1" dirty="0">
                <a:latin typeface="+mn-ea"/>
              </a:rPr>
              <a:t>Run example file</a:t>
            </a:r>
          </a:p>
        </p:txBody>
      </p:sp>
      <p:sp>
        <p:nvSpPr>
          <p:cNvPr id="2" name="사각형: 둥근 모서리 1">
            <a:extLst>
              <a:ext uri="{FF2B5EF4-FFF2-40B4-BE49-F238E27FC236}">
                <a16:creationId xmlns:a16="http://schemas.microsoft.com/office/drawing/2014/main" id="{F2E1EE19-28C9-8642-384A-4686149EBEAB}"/>
              </a:ext>
            </a:extLst>
          </p:cNvPr>
          <p:cNvSpPr/>
          <p:nvPr/>
        </p:nvSpPr>
        <p:spPr>
          <a:xfrm>
            <a:off x="2921000" y="33528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latin typeface="+mj-lt"/>
              </a:rPr>
              <a:t>	cd build/examples</a:t>
            </a:r>
            <a:endParaRPr lang="ko-KR" altLang="en-US" sz="2800" dirty="0">
              <a:solidFill>
                <a:schemeClr val="tx1"/>
              </a:solidFill>
              <a:latin typeface="+mj-lt"/>
            </a:endParaRPr>
          </a:p>
        </p:txBody>
      </p:sp>
      <p:sp>
        <p:nvSpPr>
          <p:cNvPr id="4" name="사각형: 둥근 모서리 3">
            <a:extLst>
              <a:ext uri="{FF2B5EF4-FFF2-40B4-BE49-F238E27FC236}">
                <a16:creationId xmlns:a16="http://schemas.microsoft.com/office/drawing/2014/main" id="{9FCDFA78-AC3C-0F10-999B-CE85794AFE13}"/>
              </a:ext>
            </a:extLst>
          </p:cNvPr>
          <p:cNvSpPr/>
          <p:nvPr/>
        </p:nvSpPr>
        <p:spPr>
          <a:xfrm>
            <a:off x="2921000" y="62484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latin typeface="+mj-lt"/>
              </a:rPr>
              <a:t>	./</a:t>
            </a:r>
            <a:r>
              <a:rPr lang="en-US" altLang="ko-KR" sz="2800" dirty="0" err="1">
                <a:solidFill>
                  <a:schemeClr val="tx1"/>
                </a:solidFill>
                <a:latin typeface="+mj-lt"/>
              </a:rPr>
              <a:t>example_name</a:t>
            </a:r>
            <a:r>
              <a:rPr lang="en-US" altLang="ko-KR" sz="2800" dirty="0">
                <a:solidFill>
                  <a:schemeClr val="tx1"/>
                </a:solidFill>
                <a:latin typeface="+mj-lt"/>
              </a:rPr>
              <a:t> </a:t>
            </a:r>
            <a:r>
              <a:rPr lang="en-US" altLang="ko-KR" sz="2800" dirty="0" err="1">
                <a:solidFill>
                  <a:schemeClr val="tx1"/>
                </a:solidFill>
                <a:latin typeface="+mj-lt"/>
              </a:rPr>
              <a:t>robot_name</a:t>
            </a:r>
            <a:endParaRPr lang="ko-KR" altLang="en-US" sz="2800" dirty="0">
              <a:solidFill>
                <a:schemeClr val="tx1"/>
              </a:solidFill>
              <a:latin typeface="+mj-lt"/>
            </a:endParaRPr>
          </a:p>
        </p:txBody>
      </p:sp>
      <p:sp>
        <p:nvSpPr>
          <p:cNvPr id="5" name="사각형: 둥근 모서리 4">
            <a:extLst>
              <a:ext uri="{FF2B5EF4-FFF2-40B4-BE49-F238E27FC236}">
                <a16:creationId xmlns:a16="http://schemas.microsoft.com/office/drawing/2014/main" id="{CABAAB16-7625-1732-9C87-4539D69B4F06}"/>
              </a:ext>
            </a:extLst>
          </p:cNvPr>
          <p:cNvSpPr/>
          <p:nvPr/>
        </p:nvSpPr>
        <p:spPr>
          <a:xfrm>
            <a:off x="2921000" y="7922008"/>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rPr>
              <a:t>	ex1) ./</a:t>
            </a:r>
            <a:r>
              <a:rPr lang="en-US" altLang="ko-KR" sz="2800" dirty="0" err="1">
                <a:solidFill>
                  <a:schemeClr val="tx1"/>
                </a:solidFill>
              </a:rPr>
              <a:t>torqueQontrol</a:t>
            </a:r>
            <a:r>
              <a:rPr lang="en-US" altLang="ko-KR" sz="2800" dirty="0">
                <a:solidFill>
                  <a:schemeClr val="tx1"/>
                </a:solidFill>
              </a:rPr>
              <a:t> panda</a:t>
            </a:r>
            <a:endParaRPr lang="ko-KR" altLang="en-US" sz="2800" dirty="0">
              <a:solidFill>
                <a:schemeClr val="tx1"/>
              </a:solidFill>
            </a:endParaRPr>
          </a:p>
        </p:txBody>
      </p:sp>
      <p:sp>
        <p:nvSpPr>
          <p:cNvPr id="7" name="사각형: 둥근 모서리 6">
            <a:extLst>
              <a:ext uri="{FF2B5EF4-FFF2-40B4-BE49-F238E27FC236}">
                <a16:creationId xmlns:a16="http://schemas.microsoft.com/office/drawing/2014/main" id="{61F17C24-D4AE-BFE5-3B75-BA175ED32C89}"/>
              </a:ext>
            </a:extLst>
          </p:cNvPr>
          <p:cNvSpPr/>
          <p:nvPr/>
        </p:nvSpPr>
        <p:spPr>
          <a:xfrm>
            <a:off x="2921000" y="9595616"/>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rPr>
              <a:t>	ex2) ./</a:t>
            </a:r>
            <a:r>
              <a:rPr lang="en-US" altLang="ko-KR" sz="2800" dirty="0" err="1">
                <a:solidFill>
                  <a:schemeClr val="tx1"/>
                </a:solidFill>
              </a:rPr>
              <a:t>torqueQontrol_interactive</a:t>
            </a:r>
            <a:r>
              <a:rPr lang="en-US" altLang="ko-KR" sz="2800" dirty="0">
                <a:solidFill>
                  <a:schemeClr val="tx1"/>
                </a:solidFill>
              </a:rPr>
              <a:t> panda</a:t>
            </a:r>
            <a:endParaRPr lang="ko-KR" altLang="en-US" sz="2800" dirty="0">
              <a:solidFill>
                <a:schemeClr val="tx1"/>
              </a:solidFill>
            </a:endParaRPr>
          </a:p>
        </p:txBody>
      </p:sp>
    </p:spTree>
    <p:extLst>
      <p:ext uri="{BB962C8B-B14F-4D97-AF65-F5344CB8AC3E}">
        <p14:creationId xmlns:p14="http://schemas.microsoft.com/office/powerpoint/2010/main" val="2488575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FDEA9-B6BD-DF6E-31A8-B5FB6FF3AC61}"/>
            </a:ext>
          </a:extLst>
        </p:cNvPr>
        <p:cNvGrpSpPr/>
        <p:nvPr/>
      </p:nvGrpSpPr>
      <p:grpSpPr>
        <a:xfrm>
          <a:off x="0" y="0"/>
          <a:ext cx="0" cy="0"/>
          <a:chOff x="0" y="0"/>
          <a:chExt cx="0" cy="0"/>
        </a:xfrm>
      </p:grpSpPr>
      <p:sp>
        <p:nvSpPr>
          <p:cNvPr id="35" name="직사각형 34">
            <a:extLst>
              <a:ext uri="{FF2B5EF4-FFF2-40B4-BE49-F238E27FC236}">
                <a16:creationId xmlns:a16="http://schemas.microsoft.com/office/drawing/2014/main" id="{83AE5413-B960-6116-DF86-63C20D8EA57B}"/>
              </a:ext>
            </a:extLst>
          </p:cNvPr>
          <p:cNvSpPr/>
          <p:nvPr/>
        </p:nvSpPr>
        <p:spPr>
          <a:xfrm>
            <a:off x="4771" y="0"/>
            <a:ext cx="821042" cy="13716000"/>
          </a:xfrm>
          <a:prstGeom prst="rect">
            <a:avLst/>
          </a:prstGeom>
          <a:solidFill>
            <a:srgbClr val="F4E0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BC230F15-6E5D-3810-20D1-B75CE5E86F20}"/>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4615899D-90D6-EB0E-99B7-BA6DC67C30DE}"/>
              </a:ext>
            </a:extLst>
          </p:cNvPr>
          <p:cNvSpPr txBox="1"/>
          <p:nvPr/>
        </p:nvSpPr>
        <p:spPr>
          <a:xfrm>
            <a:off x="1600200" y="609600"/>
            <a:ext cx="10960100" cy="990600"/>
          </a:xfrm>
          <a:prstGeom prst="rect">
            <a:avLst/>
          </a:prstGeom>
        </p:spPr>
        <p:txBody>
          <a:bodyPr lIns="0" tIns="101600" rIns="0" bIns="0" rtlCol="0" anchor="t"/>
          <a:lstStyle/>
          <a:p>
            <a:pPr lvl="0" algn="l">
              <a:lnSpc>
                <a:spcPct val="99600"/>
              </a:lnSpc>
            </a:pPr>
            <a:r>
              <a:rPr lang="ko-KR" altLang="en-US" sz="6000" b="1" dirty="0">
                <a:solidFill>
                  <a:srgbClr val="000000"/>
                </a:solidFill>
                <a:latin typeface="Arial" panose="020B0604020202020204" pitchFamily="34" charset="0"/>
                <a:cs typeface="Arial" panose="020B0604020202020204" pitchFamily="34" charset="0"/>
              </a:rPr>
              <a:t>예제 실행 결과</a:t>
            </a:r>
            <a:endParaRPr lang="en" sz="6000" b="1" i="0" u="none" strike="noStrike" dirty="0">
              <a:solidFill>
                <a:srgbClr val="000000"/>
              </a:solidFill>
              <a:latin typeface="Arial" panose="020B0604020202020204" pitchFamily="34" charset="0"/>
              <a:cs typeface="Arial" panose="020B0604020202020204" pitchFamily="34" charset="0"/>
            </a:endParaRPr>
          </a:p>
        </p:txBody>
      </p:sp>
      <p:pic>
        <p:nvPicPr>
          <p:cNvPr id="2" name="vid1">
            <a:hlinkClick r:id="" action="ppaction://media"/>
            <a:extLst>
              <a:ext uri="{FF2B5EF4-FFF2-40B4-BE49-F238E27FC236}">
                <a16:creationId xmlns:a16="http://schemas.microsoft.com/office/drawing/2014/main" id="{6B5AFB3A-404B-42C7-B660-BED820BF6F2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679714" y="3548913"/>
            <a:ext cx="10457130" cy="5882136"/>
          </a:xfrm>
          <a:prstGeom prst="rect">
            <a:avLst/>
          </a:prstGeom>
        </p:spPr>
      </p:pic>
      <p:pic>
        <p:nvPicPr>
          <p:cNvPr id="4" name="vid2">
            <a:hlinkClick r:id="" action="ppaction://media"/>
            <a:extLst>
              <a:ext uri="{FF2B5EF4-FFF2-40B4-BE49-F238E27FC236}">
                <a16:creationId xmlns:a16="http://schemas.microsoft.com/office/drawing/2014/main" id="{247905DA-EDB0-9DA0-423E-615349CB70D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3258799" y="3548913"/>
            <a:ext cx="10457129" cy="5891341"/>
          </a:xfrm>
          <a:prstGeom prst="rect">
            <a:avLst/>
          </a:prstGeom>
        </p:spPr>
      </p:pic>
      <p:sp>
        <p:nvSpPr>
          <p:cNvPr id="5" name="TextBox 4">
            <a:extLst>
              <a:ext uri="{FF2B5EF4-FFF2-40B4-BE49-F238E27FC236}">
                <a16:creationId xmlns:a16="http://schemas.microsoft.com/office/drawing/2014/main" id="{4F7187AE-01AA-AEFA-FA49-B165A73786E8}"/>
              </a:ext>
            </a:extLst>
          </p:cNvPr>
          <p:cNvSpPr txBox="1"/>
          <p:nvPr/>
        </p:nvSpPr>
        <p:spPr>
          <a:xfrm>
            <a:off x="4800600" y="2362200"/>
            <a:ext cx="4114800" cy="735842"/>
          </a:xfrm>
          <a:prstGeom prst="rect">
            <a:avLst/>
          </a:prstGeom>
          <a:noFill/>
        </p:spPr>
        <p:txBody>
          <a:bodyPr wrap="square">
            <a:spAutoFit/>
          </a:bodyPr>
          <a:lstStyle/>
          <a:p>
            <a:pPr marL="971550" lvl="1" indent="-514350">
              <a:lnSpc>
                <a:spcPct val="150000"/>
              </a:lnSpc>
              <a:buAutoNum type="arabicPeriod"/>
            </a:pPr>
            <a:r>
              <a:rPr lang="ko-KR" altLang="en-US" sz="3200" b="1" dirty="0">
                <a:latin typeface="+mn-ea"/>
              </a:rPr>
              <a:t>궤도 추적 제어</a:t>
            </a:r>
            <a:endParaRPr lang="en-US" altLang="ko-KR" sz="3200" b="1" dirty="0">
              <a:latin typeface="+mn-ea"/>
            </a:endParaRPr>
          </a:p>
        </p:txBody>
      </p:sp>
      <p:sp>
        <p:nvSpPr>
          <p:cNvPr id="6" name="TextBox 5">
            <a:extLst>
              <a:ext uri="{FF2B5EF4-FFF2-40B4-BE49-F238E27FC236}">
                <a16:creationId xmlns:a16="http://schemas.microsoft.com/office/drawing/2014/main" id="{BA39D12F-150A-AFDB-D542-57579E15C606}"/>
              </a:ext>
            </a:extLst>
          </p:cNvPr>
          <p:cNvSpPr txBox="1"/>
          <p:nvPr/>
        </p:nvSpPr>
        <p:spPr>
          <a:xfrm>
            <a:off x="16649700" y="2362200"/>
            <a:ext cx="5067300" cy="735842"/>
          </a:xfrm>
          <a:prstGeom prst="rect">
            <a:avLst/>
          </a:prstGeom>
          <a:noFill/>
        </p:spPr>
        <p:txBody>
          <a:bodyPr wrap="square">
            <a:spAutoFit/>
          </a:bodyPr>
          <a:lstStyle/>
          <a:p>
            <a:pPr lvl="1">
              <a:lnSpc>
                <a:spcPct val="150000"/>
              </a:lnSpc>
            </a:pPr>
            <a:r>
              <a:rPr lang="en-US" altLang="ko-KR" sz="3200" b="1" dirty="0">
                <a:latin typeface="+mn-ea"/>
              </a:rPr>
              <a:t>2. Interactive </a:t>
            </a:r>
            <a:r>
              <a:rPr lang="ko-KR" altLang="en-US" sz="3200" b="1" dirty="0">
                <a:latin typeface="+mn-ea"/>
              </a:rPr>
              <a:t>제어</a:t>
            </a:r>
            <a:endParaRPr lang="en-US" altLang="ko-KR" sz="3200" b="1" dirty="0">
              <a:latin typeface="+mn-ea"/>
            </a:endParaRPr>
          </a:p>
        </p:txBody>
      </p:sp>
      <p:sp>
        <p:nvSpPr>
          <p:cNvPr id="7" name="TextBox 6">
            <a:extLst>
              <a:ext uri="{FF2B5EF4-FFF2-40B4-BE49-F238E27FC236}">
                <a16:creationId xmlns:a16="http://schemas.microsoft.com/office/drawing/2014/main" id="{035E8532-31C5-AF3F-B154-11828B89EDC7}"/>
              </a:ext>
            </a:extLst>
          </p:cNvPr>
          <p:cNvSpPr txBox="1"/>
          <p:nvPr/>
        </p:nvSpPr>
        <p:spPr>
          <a:xfrm>
            <a:off x="13487400" y="9523204"/>
            <a:ext cx="10363200" cy="1474506"/>
          </a:xfrm>
          <a:prstGeom prst="rect">
            <a:avLst/>
          </a:prstGeom>
          <a:noFill/>
        </p:spPr>
        <p:txBody>
          <a:bodyPr wrap="square">
            <a:spAutoFit/>
          </a:bodyPr>
          <a:lstStyle/>
          <a:p>
            <a:pPr marL="914400" lvl="1" indent="-457200">
              <a:lnSpc>
                <a:spcPct val="150000"/>
              </a:lnSpc>
              <a:buFontTx/>
              <a:buChar char="-"/>
            </a:pPr>
            <a:r>
              <a:rPr lang="ko-KR" altLang="en-US" sz="3200" dirty="0">
                <a:latin typeface="+mn-ea"/>
              </a:rPr>
              <a:t>빨간색 상자를 더블 클릭</a:t>
            </a:r>
            <a:r>
              <a:rPr lang="en-US" altLang="ko-KR" sz="3200" dirty="0">
                <a:latin typeface="+mn-ea"/>
              </a:rPr>
              <a:t>!!</a:t>
            </a:r>
          </a:p>
          <a:p>
            <a:pPr marL="914400" lvl="1" indent="-457200">
              <a:lnSpc>
                <a:spcPct val="150000"/>
              </a:lnSpc>
              <a:buFontTx/>
              <a:buChar char="-"/>
            </a:pPr>
            <a:r>
              <a:rPr lang="en-US" altLang="ko-KR" sz="3200" dirty="0">
                <a:latin typeface="+mn-ea"/>
              </a:rPr>
              <a:t>Ctrl</a:t>
            </a:r>
            <a:r>
              <a:rPr lang="ko-KR" altLang="en-US" sz="3200" dirty="0">
                <a:latin typeface="+mn-ea"/>
              </a:rPr>
              <a:t> </a:t>
            </a:r>
            <a:r>
              <a:rPr lang="en-US" altLang="ko-KR" sz="3200" dirty="0">
                <a:latin typeface="+mn-ea"/>
              </a:rPr>
              <a:t>+</a:t>
            </a:r>
            <a:r>
              <a:rPr lang="ko-KR" altLang="en-US" sz="3200" dirty="0">
                <a:latin typeface="+mn-ea"/>
              </a:rPr>
              <a:t> 좌</a:t>
            </a:r>
            <a:r>
              <a:rPr lang="en-US" altLang="ko-KR" sz="3200" dirty="0">
                <a:latin typeface="+mn-ea"/>
              </a:rPr>
              <a:t>/</a:t>
            </a:r>
            <a:r>
              <a:rPr lang="ko-KR" altLang="en-US" sz="3200" dirty="0">
                <a:latin typeface="+mn-ea"/>
              </a:rPr>
              <a:t>우 클릭으로 상자를 이동</a:t>
            </a:r>
            <a:r>
              <a:rPr lang="en-US" altLang="ko-KR" sz="3200" dirty="0">
                <a:latin typeface="+mn-ea"/>
              </a:rPr>
              <a:t>/</a:t>
            </a:r>
            <a:r>
              <a:rPr lang="ko-KR" altLang="en-US" sz="3200" dirty="0">
                <a:latin typeface="+mn-ea"/>
              </a:rPr>
              <a:t>회전</a:t>
            </a:r>
            <a:endParaRPr lang="en-US" altLang="ko-KR" sz="3200" dirty="0">
              <a:latin typeface="+mn-ea"/>
            </a:endParaRPr>
          </a:p>
        </p:txBody>
      </p:sp>
    </p:spTree>
    <p:extLst>
      <p:ext uri="{BB962C8B-B14F-4D97-AF65-F5344CB8AC3E}">
        <p14:creationId xmlns:p14="http://schemas.microsoft.com/office/powerpoint/2010/main" val="70485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94" fill="hold"/>
                                        <p:tgtEl>
                                          <p:spTgt spid="2"/>
                                        </p:tgtEl>
                                      </p:cBhvr>
                                    </p:cmd>
                                  </p:childTnLst>
                                </p:cTn>
                              </p:par>
                              <p:par>
                                <p:cTn id="7" presetID="1" presetClass="mediacall" presetSubtype="0" fill="hold" nodeType="withEffect">
                                  <p:stCondLst>
                                    <p:cond delay="0"/>
                                  </p:stCondLst>
                                  <p:childTnLst>
                                    <p:cmd type="call" cmd="playFrom(0.0)">
                                      <p:cBhvr>
                                        <p:cTn id="8" dur="144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p:cTn id="15" repeatCount="indefinite"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222B1-5716-654A-26FA-19C8664C8F49}"/>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DD6151E2-82CA-9C97-E8F6-865CBE8EAAA4}"/>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668E9524-FA85-5E7B-6792-682B136DFED4}"/>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7AC55FAD-03C6-2FCC-CD23-9057CC4C54B4}"/>
              </a:ext>
            </a:extLst>
          </p:cNvPr>
          <p:cNvSpPr txBox="1"/>
          <p:nvPr/>
        </p:nvSpPr>
        <p:spPr>
          <a:xfrm>
            <a:off x="1600200" y="609600"/>
            <a:ext cx="156210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실습할 코드</a:t>
            </a:r>
            <a:endParaRPr lang="en" sz="6000" b="1" i="0" u="none" strike="noStrike" dirty="0">
              <a:solidFill>
                <a:srgbClr val="00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D28240B-736A-1865-4E61-C5DF4FD8A24E}"/>
              </a:ext>
            </a:extLst>
          </p:cNvPr>
          <p:cNvSpPr txBox="1"/>
          <p:nvPr/>
        </p:nvSpPr>
        <p:spPr>
          <a:xfrm>
            <a:off x="1333500" y="3343239"/>
            <a:ext cx="21717000" cy="4429161"/>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ko-KR" altLang="en-US" sz="3200" b="1" dirty="0">
                <a:latin typeface="+mn-ea"/>
              </a:rPr>
              <a:t>경로</a:t>
            </a:r>
            <a:r>
              <a:rPr lang="en-US" altLang="ko-KR" sz="3200" b="1" dirty="0">
                <a:latin typeface="+mn-ea"/>
              </a:rPr>
              <a:t> : examples </a:t>
            </a:r>
            <a:r>
              <a:rPr lang="ko-KR" altLang="en-US" sz="3200" b="1" dirty="0">
                <a:latin typeface="+mn-ea"/>
              </a:rPr>
              <a:t>폴더</a:t>
            </a: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71550" lvl="1" indent="-514350">
              <a:lnSpc>
                <a:spcPct val="150000"/>
              </a:lnSpc>
              <a:buAutoNum type="arabicPeriod"/>
            </a:pPr>
            <a:r>
              <a:rPr lang="ko-KR" altLang="en-US" sz="3200" b="1" dirty="0">
                <a:latin typeface="+mn-ea"/>
              </a:rPr>
              <a:t>궤도 추적 제어 코드 </a:t>
            </a:r>
            <a:r>
              <a:rPr lang="en-US" altLang="ko-KR" sz="3200" b="1" dirty="0">
                <a:latin typeface="+mn-ea"/>
              </a:rPr>
              <a:t>:  </a:t>
            </a:r>
            <a:r>
              <a:rPr lang="en-US" altLang="ko-KR" sz="3200" b="1" dirty="0">
                <a:solidFill>
                  <a:srgbClr val="000000"/>
                </a:solidFill>
                <a:latin typeface="Arial" panose="020B0604020202020204" pitchFamily="34" charset="0"/>
                <a:cs typeface="Arial" panose="020B0604020202020204" pitchFamily="34" charset="0"/>
              </a:rPr>
              <a:t>torqueQontrol.cpp</a:t>
            </a:r>
          </a:p>
          <a:p>
            <a:pPr marL="971550" lvl="1" indent="-514350">
              <a:lnSpc>
                <a:spcPct val="150000"/>
              </a:lnSpc>
              <a:buAutoNum type="arabicPeriod"/>
            </a:pPr>
            <a:endParaRPr lang="en-US" altLang="ko-KR" sz="3200" b="1" dirty="0">
              <a:solidFill>
                <a:srgbClr val="000000"/>
              </a:solidFill>
              <a:latin typeface="Arial" panose="020B0604020202020204" pitchFamily="34" charset="0"/>
              <a:cs typeface="Arial" panose="020B0604020202020204" pitchFamily="34" charset="0"/>
            </a:endParaRPr>
          </a:p>
          <a:p>
            <a:pPr marL="971550" lvl="1" indent="-514350">
              <a:lnSpc>
                <a:spcPct val="150000"/>
              </a:lnSpc>
              <a:buAutoNum type="arabicPeriod"/>
            </a:pPr>
            <a:r>
              <a:rPr lang="en-US" altLang="ko-KR" sz="3200" b="1" dirty="0">
                <a:latin typeface="+mn-ea"/>
              </a:rPr>
              <a:t>Interactive </a:t>
            </a:r>
            <a:r>
              <a:rPr lang="ko-KR" altLang="en-US" sz="3200" b="1" dirty="0">
                <a:latin typeface="+mn-ea"/>
              </a:rPr>
              <a:t>제어 코드 </a:t>
            </a:r>
            <a:r>
              <a:rPr lang="en-US" altLang="ko-KR" sz="3200" b="1" dirty="0">
                <a:latin typeface="+mn-ea"/>
              </a:rPr>
              <a:t>:  </a:t>
            </a:r>
            <a:r>
              <a:rPr lang="en-US" altLang="ko-KR" sz="3200" b="1" dirty="0">
                <a:solidFill>
                  <a:srgbClr val="000000"/>
                </a:solidFill>
                <a:latin typeface="Arial" panose="020B0604020202020204" pitchFamily="34" charset="0"/>
                <a:cs typeface="Arial" panose="020B0604020202020204" pitchFamily="34" charset="0"/>
              </a:rPr>
              <a:t>torqueQontrol_interactive.cpp</a:t>
            </a:r>
            <a:endParaRPr lang="en-US" altLang="ko-KR" sz="3200" b="1" dirty="0">
              <a:latin typeface="+mn-ea"/>
            </a:endParaRPr>
          </a:p>
          <a:p>
            <a:pPr lvl="1">
              <a:lnSpc>
                <a:spcPct val="150000"/>
              </a:lnSpc>
            </a:pPr>
            <a:r>
              <a:rPr lang="en-US" altLang="ko-KR" sz="3200" b="1" dirty="0">
                <a:latin typeface="+mn-ea"/>
              </a:rPr>
              <a:t>  </a:t>
            </a:r>
          </a:p>
        </p:txBody>
      </p:sp>
      <p:sp>
        <p:nvSpPr>
          <p:cNvPr id="6" name="TextBox 5">
            <a:extLst>
              <a:ext uri="{FF2B5EF4-FFF2-40B4-BE49-F238E27FC236}">
                <a16:creationId xmlns:a16="http://schemas.microsoft.com/office/drawing/2014/main" id="{1D5F0176-43FB-CEE7-08F4-5E596121A141}"/>
              </a:ext>
            </a:extLst>
          </p:cNvPr>
          <p:cNvSpPr txBox="1"/>
          <p:nvPr/>
        </p:nvSpPr>
        <p:spPr>
          <a:xfrm>
            <a:off x="2133600" y="2038191"/>
            <a:ext cx="13182600" cy="646331"/>
          </a:xfrm>
          <a:prstGeom prst="rect">
            <a:avLst/>
          </a:prstGeom>
          <a:noFill/>
        </p:spPr>
        <p:txBody>
          <a:bodyPr wrap="square">
            <a:spAutoFit/>
          </a:bodyPr>
          <a:lstStyle/>
          <a:p>
            <a:r>
              <a:rPr lang="en-US" altLang="ko-KR" sz="3600" b="0" i="0" u="none" strike="noStrike" dirty="0">
                <a:solidFill>
                  <a:srgbClr val="1779C4"/>
                </a:solidFill>
                <a:effectLst/>
                <a:latin typeface="ui-monospace"/>
                <a:hlinkClick r:id="rId2"/>
              </a:rPr>
              <a:t>https://gitlab.inria.fr/auctus-team/components/control/qontrol.git</a:t>
            </a:r>
            <a:endParaRPr lang="ko-KR" altLang="en-US" sz="3600" dirty="0"/>
          </a:p>
        </p:txBody>
      </p:sp>
    </p:spTree>
    <p:extLst>
      <p:ext uri="{BB962C8B-B14F-4D97-AF65-F5344CB8AC3E}">
        <p14:creationId xmlns:p14="http://schemas.microsoft.com/office/powerpoint/2010/main" val="742209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5F8A8-6630-40DF-40EF-509655A1712A}"/>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6D4BDCCD-BBF1-6E55-7598-8905697CD470}"/>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34149C18-CEF7-1CDE-9FA5-457C6A2F360E}"/>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F63D3749-10BC-4339-C793-CA01F9C60CA8}"/>
              </a:ext>
            </a:extLst>
          </p:cNvPr>
          <p:cNvSpPr txBox="1"/>
          <p:nvPr/>
        </p:nvSpPr>
        <p:spPr>
          <a:xfrm>
            <a:off x="1600200" y="609600"/>
            <a:ext cx="156210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코드 뜯어보기 </a:t>
            </a:r>
            <a:r>
              <a:rPr lang="en-US" altLang="ko-KR" sz="6000" b="1" dirty="0">
                <a:solidFill>
                  <a:srgbClr val="000000"/>
                </a:solidFill>
                <a:latin typeface="Arial" panose="020B0604020202020204" pitchFamily="34" charset="0"/>
                <a:cs typeface="Arial" panose="020B0604020202020204" pitchFamily="34" charset="0"/>
              </a:rPr>
              <a:t>(torqueQontrol.cpp)</a:t>
            </a:r>
            <a:endParaRPr lang="en" sz="6000" b="1" i="0" u="none" strike="noStrike" dirty="0">
              <a:solidFill>
                <a:srgbClr val="00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0C47473-60A6-94F1-3E0D-317AF62B6438}"/>
              </a:ext>
            </a:extLst>
          </p:cNvPr>
          <p:cNvSpPr txBox="1"/>
          <p:nvPr/>
        </p:nvSpPr>
        <p:spPr>
          <a:xfrm>
            <a:off x="1905001" y="8305800"/>
            <a:ext cx="21717000" cy="3690497"/>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altLang="ko-KR" sz="3200" b="1" dirty="0">
                <a:latin typeface="+mn-ea"/>
              </a:rPr>
              <a:t>model → </a:t>
            </a:r>
            <a:r>
              <a:rPr lang="ko-KR" altLang="en-US" sz="3200" b="1" dirty="0">
                <a:latin typeface="+mn-ea"/>
              </a:rPr>
              <a:t>𝑀</a:t>
            </a:r>
            <a:r>
              <a:rPr lang="en-US" altLang="ko-KR" sz="3200" b="1" dirty="0">
                <a:latin typeface="+mn-ea"/>
              </a:rPr>
              <a:t>(</a:t>
            </a:r>
            <a:r>
              <a:rPr lang="ko-KR" altLang="en-US" sz="3200" b="1" dirty="0">
                <a:latin typeface="+mn-ea"/>
              </a:rPr>
              <a:t>𝑞</a:t>
            </a:r>
            <a:r>
              <a:rPr lang="en-US" altLang="ko-KR" sz="3200" b="1" dirty="0">
                <a:latin typeface="+mn-ea"/>
              </a:rPr>
              <a:t>), ℎ(</a:t>
            </a:r>
            <a:r>
              <a:rPr lang="ko-KR" altLang="en-US" sz="3200" b="1" dirty="0">
                <a:latin typeface="+mn-ea"/>
              </a:rPr>
              <a:t>𝑞</a:t>
            </a:r>
            <a:r>
              <a:rPr lang="en-US" altLang="ko-KR" sz="3200" b="1" dirty="0">
                <a:latin typeface="+mn-ea"/>
              </a:rPr>
              <a:t>,</a:t>
            </a:r>
            <a:r>
              <a:rPr lang="ko-KR" altLang="en-US" sz="3200" b="1" dirty="0">
                <a:latin typeface="+mn-ea"/>
              </a:rPr>
              <a:t>𝑞˙</a:t>
            </a:r>
            <a:r>
              <a:rPr lang="en-US" altLang="ko-KR" sz="3200" b="1" dirty="0">
                <a:latin typeface="+mn-ea"/>
              </a:rPr>
              <a:t>), </a:t>
            </a:r>
            <a:r>
              <a:rPr lang="ko-KR" altLang="en-US" sz="3200" b="1" dirty="0">
                <a:latin typeface="+mn-ea"/>
              </a:rPr>
              <a:t>𝐽</a:t>
            </a:r>
            <a:r>
              <a:rPr lang="en-US" altLang="ko-KR" sz="3200" b="1" dirty="0">
                <a:latin typeface="+mn-ea"/>
              </a:rPr>
              <a:t>(</a:t>
            </a:r>
            <a:r>
              <a:rPr lang="ko-KR" altLang="en-US" sz="3200" b="1" dirty="0">
                <a:latin typeface="+mn-ea"/>
              </a:rPr>
              <a:t>𝑞</a:t>
            </a:r>
            <a:r>
              <a:rPr lang="en-US" altLang="ko-KR" sz="3200" b="1" dirty="0">
                <a:latin typeface="+mn-ea"/>
              </a:rPr>
              <a:t>) </a:t>
            </a:r>
            <a:r>
              <a:rPr lang="ko-KR" altLang="en-US" sz="3200" b="1" dirty="0">
                <a:latin typeface="+mn-ea"/>
              </a:rPr>
              <a:t>같은 로봇 동역학</a:t>
            </a:r>
            <a:r>
              <a:rPr lang="en-US" altLang="ko-KR" sz="3200" b="1" dirty="0">
                <a:latin typeface="+mn-ea"/>
              </a:rPr>
              <a:t>/</a:t>
            </a:r>
            <a:r>
              <a:rPr lang="ko-KR" altLang="en-US" sz="3200" b="1" dirty="0" err="1">
                <a:latin typeface="+mn-ea"/>
              </a:rPr>
              <a:t>기구학</a:t>
            </a:r>
            <a:r>
              <a:rPr lang="ko-KR" altLang="en-US" sz="3200" b="1" dirty="0">
                <a:latin typeface="+mn-ea"/>
              </a:rPr>
              <a:t> 계산</a:t>
            </a:r>
            <a:endParaRPr lang="en-US" altLang="ko-KR" sz="3200" b="1" dirty="0">
              <a:latin typeface="+mn-ea"/>
            </a:endParaRPr>
          </a:p>
          <a:p>
            <a:pPr marL="914400" lvl="1" indent="-457200">
              <a:lnSpc>
                <a:spcPct val="150000"/>
              </a:lnSpc>
              <a:buFont typeface="Arial" panose="020B0604020202020204" pitchFamily="34" charset="0"/>
              <a:buChar char="•"/>
            </a:pPr>
            <a:r>
              <a:rPr lang="en-US" altLang="ko-KR" sz="3200" b="1" dirty="0" err="1">
                <a:latin typeface="+mn-ea"/>
              </a:rPr>
              <a:t>torque_problem</a:t>
            </a:r>
            <a:r>
              <a:rPr lang="en-US" altLang="ko-KR" sz="3200" b="1" dirty="0">
                <a:latin typeface="+mn-ea"/>
              </a:rPr>
              <a:t> → QP</a:t>
            </a:r>
            <a:r>
              <a:rPr lang="ko-KR" altLang="en-US" sz="3200" b="1" dirty="0">
                <a:latin typeface="+mn-ea"/>
              </a:rPr>
              <a:t>형식 문제 정의</a:t>
            </a:r>
            <a:endParaRPr lang="en-US" altLang="ko-KR" sz="3200" b="1" dirty="0">
              <a:latin typeface="+mn-ea"/>
            </a:endParaRPr>
          </a:p>
          <a:p>
            <a:pPr marL="914400" lvl="1" indent="-457200">
              <a:lnSpc>
                <a:spcPct val="150000"/>
              </a:lnSpc>
              <a:buFont typeface="Arial" panose="020B0604020202020204" pitchFamily="34" charset="0"/>
              <a:buChar char="•"/>
            </a:pPr>
            <a:r>
              <a:rPr lang="en-US" altLang="ko-KR" sz="3200" b="1" dirty="0" err="1">
                <a:latin typeface="+mn-ea"/>
              </a:rPr>
              <a:t>main_task</a:t>
            </a:r>
            <a:r>
              <a:rPr lang="en-US" altLang="ko-KR" sz="3200" b="1" dirty="0">
                <a:latin typeface="+mn-ea"/>
              </a:rPr>
              <a:t> → EE </a:t>
            </a:r>
            <a:r>
              <a:rPr lang="ko-KR" altLang="en-US" sz="3200" b="1" dirty="0">
                <a:latin typeface="+mn-ea"/>
              </a:rPr>
              <a:t>가속도 태스크 정의</a:t>
            </a:r>
            <a:endParaRPr lang="en-US" altLang="ko-KR" sz="3200" b="1" dirty="0">
              <a:latin typeface="+mn-ea"/>
            </a:endParaRPr>
          </a:p>
          <a:p>
            <a:pPr marL="914400" lvl="1" indent="-457200">
              <a:lnSpc>
                <a:spcPct val="150000"/>
              </a:lnSpc>
              <a:buFont typeface="Arial" panose="020B0604020202020204" pitchFamily="34" charset="0"/>
              <a:buChar char="•"/>
            </a:pPr>
            <a:r>
              <a:rPr lang="en-US" altLang="ko-KR" sz="3200" b="1" dirty="0" err="1">
                <a:latin typeface="+mn-ea"/>
              </a:rPr>
              <a:t>Regularisation_task</a:t>
            </a:r>
            <a:r>
              <a:rPr lang="en-US" altLang="ko-KR" sz="3200" b="1" dirty="0">
                <a:latin typeface="+mn-ea"/>
              </a:rPr>
              <a:t> → </a:t>
            </a:r>
            <a:r>
              <a:rPr lang="ko-KR" altLang="en-US" sz="3200" b="1" dirty="0">
                <a:latin typeface="+mn-ea"/>
              </a:rPr>
              <a:t>토크 정규화 태스크 정의</a:t>
            </a:r>
            <a:endParaRPr lang="en-US" altLang="ko-KR" sz="3200" b="1" dirty="0">
              <a:latin typeface="+mn-ea"/>
            </a:endParaRPr>
          </a:p>
          <a:p>
            <a:pPr marL="914400" lvl="1" indent="-457200">
              <a:lnSpc>
                <a:spcPct val="150000"/>
              </a:lnSpc>
              <a:buFont typeface="Arial" panose="020B0604020202020204" pitchFamily="34" charset="0"/>
              <a:buChar char="•"/>
            </a:pPr>
            <a:r>
              <a:rPr lang="en-US" altLang="ko-KR" sz="3200" b="1" dirty="0" err="1">
                <a:latin typeface="+mn-ea"/>
              </a:rPr>
              <a:t>traj</a:t>
            </a:r>
            <a:r>
              <a:rPr lang="en-US" altLang="ko-KR" sz="3200" b="1" dirty="0">
                <a:latin typeface="+mn-ea"/>
              </a:rPr>
              <a:t> → EE</a:t>
            </a:r>
            <a:r>
              <a:rPr lang="ko-KR" altLang="en-US" sz="3200" b="1" dirty="0">
                <a:latin typeface="+mn-ea"/>
              </a:rPr>
              <a:t>의 목표 궤적 설정</a:t>
            </a:r>
            <a:endParaRPr lang="en-US" altLang="ko-KR" sz="3200" b="1" dirty="0">
              <a:latin typeface="+mn-ea"/>
            </a:endParaRPr>
          </a:p>
        </p:txBody>
      </p:sp>
      <p:pic>
        <p:nvPicPr>
          <p:cNvPr id="7" name="그림 6">
            <a:extLst>
              <a:ext uri="{FF2B5EF4-FFF2-40B4-BE49-F238E27FC236}">
                <a16:creationId xmlns:a16="http://schemas.microsoft.com/office/drawing/2014/main" id="{51B624D3-11A7-4B7C-2108-8B4B0849EB24}"/>
              </a:ext>
            </a:extLst>
          </p:cNvPr>
          <p:cNvPicPr>
            <a:picLocks noChangeAspect="1"/>
          </p:cNvPicPr>
          <p:nvPr/>
        </p:nvPicPr>
        <p:blipFill>
          <a:blip r:embed="rId2"/>
          <a:stretch>
            <a:fillRect/>
          </a:stretch>
        </p:blipFill>
        <p:spPr>
          <a:xfrm>
            <a:off x="2209800" y="1946173"/>
            <a:ext cx="12686288" cy="5732918"/>
          </a:xfrm>
          <a:prstGeom prst="rect">
            <a:avLst/>
          </a:prstGeom>
          <a:ln>
            <a:solidFill>
              <a:schemeClr val="tx1"/>
            </a:solidFill>
          </a:ln>
        </p:spPr>
      </p:pic>
    </p:spTree>
    <p:extLst>
      <p:ext uri="{BB962C8B-B14F-4D97-AF65-F5344CB8AC3E}">
        <p14:creationId xmlns:p14="http://schemas.microsoft.com/office/powerpoint/2010/main" val="660130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C3B9D-C4FF-73E8-DFF5-8F949F765EB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2DEF75D-F0D8-E18E-08C7-79FF2E90B1C6}"/>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D690138B-3330-E730-1F7C-DF6C0CAB97AD}"/>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4C4C3FE1-ED64-0CFF-5DAB-83CE64DA392E}"/>
              </a:ext>
            </a:extLst>
          </p:cNvPr>
          <p:cNvSpPr txBox="1"/>
          <p:nvPr/>
        </p:nvSpPr>
        <p:spPr>
          <a:xfrm>
            <a:off x="1905001" y="8305800"/>
            <a:ext cx="21717000" cy="3690497"/>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altLang="ko-KR" sz="3200" b="1" dirty="0" err="1">
                <a:latin typeface="+mn-ea"/>
              </a:rPr>
              <a:t>Urdf</a:t>
            </a:r>
            <a:r>
              <a:rPr lang="en-US" altLang="ko-KR" sz="3200" b="1" dirty="0">
                <a:latin typeface="+mn-ea"/>
              </a:rPr>
              <a:t> </a:t>
            </a:r>
            <a:r>
              <a:rPr lang="ko-KR" altLang="en-US" sz="3200" b="1" dirty="0">
                <a:latin typeface="+mn-ea"/>
              </a:rPr>
              <a:t>로딩 </a:t>
            </a:r>
            <a:r>
              <a:rPr lang="en-US" altLang="ko-KR" sz="3200" b="1" dirty="0">
                <a:latin typeface="+mn-ea"/>
              </a:rPr>
              <a:t>+ </a:t>
            </a:r>
            <a:r>
              <a:rPr lang="ko-KR" altLang="en-US" sz="3200" b="1" dirty="0">
                <a:latin typeface="+mn-ea"/>
              </a:rPr>
              <a:t>모델 생성</a:t>
            </a:r>
            <a:endParaRPr lang="en-US" altLang="ko-KR" sz="3200" b="1" dirty="0">
              <a:latin typeface="+mn-ea"/>
            </a:endParaRPr>
          </a:p>
          <a:p>
            <a:pPr marL="914400" lvl="1" indent="-457200">
              <a:lnSpc>
                <a:spcPct val="150000"/>
              </a:lnSpc>
              <a:buFont typeface="Arial" panose="020B0604020202020204" pitchFamily="34" charset="0"/>
              <a:buChar char="•"/>
            </a:pPr>
            <a:r>
              <a:rPr lang="en-US" altLang="ko-KR" sz="3200" b="1" dirty="0" err="1">
                <a:latin typeface="+mn-ea"/>
              </a:rPr>
              <a:t>JointTorqueProblem</a:t>
            </a:r>
            <a:r>
              <a:rPr lang="en-US" altLang="ko-KR" sz="3200" b="1" dirty="0">
                <a:latin typeface="+mn-ea"/>
              </a:rPr>
              <a:t> </a:t>
            </a:r>
            <a:r>
              <a:rPr lang="ko-KR" altLang="en-US" sz="3200" b="1" dirty="0">
                <a:latin typeface="+mn-ea"/>
              </a:rPr>
              <a:t>생성</a:t>
            </a:r>
            <a:endParaRPr lang="en-US" altLang="ko-KR" sz="3200" b="1" dirty="0">
              <a:latin typeface="+mn-ea"/>
            </a:endParaRPr>
          </a:p>
          <a:p>
            <a:pPr marL="914400" lvl="1" indent="-457200">
              <a:lnSpc>
                <a:spcPct val="150000"/>
              </a:lnSpc>
              <a:buFont typeface="Arial" panose="020B0604020202020204" pitchFamily="34" charset="0"/>
              <a:buChar char="•"/>
            </a:pPr>
            <a:r>
              <a:rPr lang="ko-KR" altLang="en-US" sz="3200" b="1" dirty="0">
                <a:latin typeface="+mn-ea"/>
              </a:rPr>
              <a:t>태스크 추가</a:t>
            </a:r>
            <a:endParaRPr lang="en-US" altLang="ko-KR" sz="3200" b="1" dirty="0">
              <a:latin typeface="+mn-ea"/>
            </a:endParaRPr>
          </a:p>
          <a:p>
            <a:pPr lvl="1">
              <a:lnSpc>
                <a:spcPct val="150000"/>
              </a:lnSpc>
            </a:pPr>
            <a:r>
              <a:rPr lang="en-US" altLang="ko-KR" sz="3200" dirty="0">
                <a:latin typeface="+mn-ea"/>
              </a:rPr>
              <a:t>	Task::</a:t>
            </a:r>
            <a:r>
              <a:rPr lang="en-US" altLang="ko-KR" sz="3200" dirty="0" err="1">
                <a:latin typeface="+mn-ea"/>
              </a:rPr>
              <a:t>CartesianAcceleration</a:t>
            </a:r>
            <a:r>
              <a:rPr lang="en-US" altLang="ko-KR" sz="3200" dirty="0">
                <a:latin typeface="+mn-ea"/>
              </a:rPr>
              <a:t>("</a:t>
            </a:r>
            <a:r>
              <a:rPr lang="en-US" altLang="ko-KR" sz="3200" dirty="0" err="1">
                <a:latin typeface="+mn-ea"/>
              </a:rPr>
              <a:t>MainTask</a:t>
            </a:r>
            <a:r>
              <a:rPr lang="en-US" altLang="ko-KR" sz="3200" dirty="0">
                <a:latin typeface="+mn-ea"/>
              </a:rPr>
              <a:t>") → EE</a:t>
            </a:r>
            <a:r>
              <a:rPr lang="ko-KR" altLang="en-US" sz="3200" dirty="0">
                <a:latin typeface="+mn-ea"/>
              </a:rPr>
              <a:t>의 </a:t>
            </a:r>
            <a:r>
              <a:rPr lang="ko-KR" altLang="en-US" sz="3200" dirty="0" err="1">
                <a:latin typeface="+mn-ea"/>
              </a:rPr>
              <a:t>카르테시안</a:t>
            </a:r>
            <a:r>
              <a:rPr lang="ko-KR" altLang="en-US" sz="3200" dirty="0">
                <a:latin typeface="+mn-ea"/>
              </a:rPr>
              <a:t> 가속도 𝑥</a:t>
            </a:r>
            <a:r>
              <a:rPr lang="en-US" altLang="ko-KR" sz="3200" dirty="0">
                <a:latin typeface="+mn-ea"/>
              </a:rPr>
              <a:t>¨</a:t>
            </a:r>
            <a:r>
              <a:rPr lang="ko-KR" altLang="en-US" sz="3200" dirty="0">
                <a:latin typeface="+mn-ea"/>
              </a:rPr>
              <a:t>를 원하는 값으로 맞추는</a:t>
            </a:r>
            <a:r>
              <a:rPr lang="en-US" altLang="ko-KR" sz="3200" dirty="0">
                <a:latin typeface="+mn-ea"/>
              </a:rPr>
              <a:t> </a:t>
            </a:r>
            <a:r>
              <a:rPr lang="ko-KR" altLang="en-US" sz="3200" dirty="0">
                <a:latin typeface="+mn-ea"/>
              </a:rPr>
              <a:t>태스크</a:t>
            </a:r>
            <a:r>
              <a:rPr lang="en-US" altLang="ko-KR" sz="3200" dirty="0">
                <a:latin typeface="+mn-ea"/>
              </a:rPr>
              <a:t> 	Task::</a:t>
            </a:r>
            <a:r>
              <a:rPr lang="en-US" altLang="ko-KR" sz="3200" dirty="0" err="1">
                <a:latin typeface="+mn-ea"/>
              </a:rPr>
              <a:t>JointTorque</a:t>
            </a:r>
            <a:r>
              <a:rPr lang="en-US" altLang="ko-KR" sz="3200" dirty="0">
                <a:latin typeface="+mn-ea"/>
              </a:rPr>
              <a:t>("</a:t>
            </a:r>
            <a:r>
              <a:rPr lang="en-US" altLang="ko-KR" sz="3200" dirty="0" err="1">
                <a:latin typeface="+mn-ea"/>
              </a:rPr>
              <a:t>RegularisationTask</a:t>
            </a:r>
            <a:r>
              <a:rPr lang="en-US" altLang="ko-KR" sz="3200" dirty="0">
                <a:latin typeface="+mn-ea"/>
              </a:rPr>
              <a:t>", 1e-5) → </a:t>
            </a:r>
            <a:r>
              <a:rPr lang="ko-KR" altLang="en-US" sz="3200" dirty="0">
                <a:latin typeface="+mn-ea"/>
              </a:rPr>
              <a:t>토크를 “원하는 </a:t>
            </a:r>
            <a:r>
              <a:rPr lang="ko-KR" altLang="en-US" sz="3200" dirty="0" err="1">
                <a:latin typeface="+mn-ea"/>
              </a:rPr>
              <a:t>토크”에</a:t>
            </a:r>
            <a:r>
              <a:rPr lang="ko-KR" altLang="en-US" sz="3200" dirty="0">
                <a:latin typeface="+mn-ea"/>
              </a:rPr>
              <a:t> 가깝게 만듦</a:t>
            </a:r>
            <a:endParaRPr lang="en-US" altLang="ko-KR" sz="3200" dirty="0">
              <a:latin typeface="+mn-ea"/>
            </a:endParaRPr>
          </a:p>
        </p:txBody>
      </p:sp>
      <p:pic>
        <p:nvPicPr>
          <p:cNvPr id="6" name="그림 5">
            <a:extLst>
              <a:ext uri="{FF2B5EF4-FFF2-40B4-BE49-F238E27FC236}">
                <a16:creationId xmlns:a16="http://schemas.microsoft.com/office/drawing/2014/main" id="{FDB7814D-680F-3774-98B4-4F5A1F6C0AA5}"/>
              </a:ext>
            </a:extLst>
          </p:cNvPr>
          <p:cNvPicPr>
            <a:picLocks noChangeAspect="1"/>
          </p:cNvPicPr>
          <p:nvPr/>
        </p:nvPicPr>
        <p:blipFill>
          <a:blip r:embed="rId2"/>
          <a:stretch>
            <a:fillRect/>
          </a:stretch>
        </p:blipFill>
        <p:spPr>
          <a:xfrm>
            <a:off x="2438400" y="1919356"/>
            <a:ext cx="19050000" cy="6185917"/>
          </a:xfrm>
          <a:prstGeom prst="rect">
            <a:avLst/>
          </a:prstGeom>
          <a:ln>
            <a:solidFill>
              <a:schemeClr val="tx1"/>
            </a:solidFill>
          </a:ln>
        </p:spPr>
      </p:pic>
      <p:sp>
        <p:nvSpPr>
          <p:cNvPr id="9" name="TextBox 8">
            <a:extLst>
              <a:ext uri="{FF2B5EF4-FFF2-40B4-BE49-F238E27FC236}">
                <a16:creationId xmlns:a16="http://schemas.microsoft.com/office/drawing/2014/main" id="{8A6FC4D1-25CC-0F67-4613-580087D3C8D0}"/>
              </a:ext>
            </a:extLst>
          </p:cNvPr>
          <p:cNvSpPr txBox="1"/>
          <p:nvPr/>
        </p:nvSpPr>
        <p:spPr>
          <a:xfrm>
            <a:off x="2857500" y="12293025"/>
            <a:ext cx="18211800" cy="584775"/>
          </a:xfrm>
          <a:prstGeom prst="rect">
            <a:avLst/>
          </a:prstGeom>
          <a:noFill/>
        </p:spPr>
        <p:txBody>
          <a:bodyPr wrap="square">
            <a:spAutoFit/>
          </a:bodyPr>
          <a:lstStyle/>
          <a:p>
            <a:r>
              <a:rPr lang="en-US" altLang="ko-KR" sz="3200" b="1" dirty="0"/>
              <a:t>&gt;  </a:t>
            </a:r>
            <a:r>
              <a:rPr lang="ko-KR" altLang="en-US" sz="3200" b="1" dirty="0"/>
              <a:t>메인 태스크는 </a:t>
            </a:r>
            <a:r>
              <a:rPr lang="en-US" altLang="ko-KR" sz="3200" b="1" dirty="0"/>
              <a:t>EE </a:t>
            </a:r>
            <a:r>
              <a:rPr lang="ko-KR" altLang="en-US" sz="3200" b="1" dirty="0"/>
              <a:t>궤적 추종</a:t>
            </a:r>
            <a:r>
              <a:rPr lang="en-US" altLang="ko-KR" sz="3200" b="1" dirty="0"/>
              <a:t>, </a:t>
            </a:r>
            <a:r>
              <a:rPr lang="ko-KR" altLang="en-US" sz="3200" b="1" dirty="0"/>
              <a:t>정규화 태스크는 토크를 자연스럽게 만드는 역할 </a:t>
            </a:r>
          </a:p>
        </p:txBody>
      </p:sp>
      <p:sp>
        <p:nvSpPr>
          <p:cNvPr id="10" name="TextBox 4">
            <a:extLst>
              <a:ext uri="{FF2B5EF4-FFF2-40B4-BE49-F238E27FC236}">
                <a16:creationId xmlns:a16="http://schemas.microsoft.com/office/drawing/2014/main" id="{F51A6314-C96B-1723-AA85-12A8D33B007C}"/>
              </a:ext>
            </a:extLst>
          </p:cNvPr>
          <p:cNvSpPr txBox="1"/>
          <p:nvPr/>
        </p:nvSpPr>
        <p:spPr>
          <a:xfrm>
            <a:off x="1600200" y="609600"/>
            <a:ext cx="156210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코드 뜯어보기 </a:t>
            </a:r>
            <a:r>
              <a:rPr lang="en-US" altLang="ko-KR" sz="6000" b="1" dirty="0">
                <a:solidFill>
                  <a:srgbClr val="000000"/>
                </a:solidFill>
                <a:latin typeface="Arial" panose="020B0604020202020204" pitchFamily="34" charset="0"/>
                <a:cs typeface="Arial" panose="020B0604020202020204" pitchFamily="34" charset="0"/>
              </a:rPr>
              <a:t>(torqueQontrol.cpp)</a:t>
            </a:r>
            <a:endParaRPr lang="en" sz="6000" b="1" i="0" u="none" strike="noStrike"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7757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BF600-DC60-D15C-F373-71A15FFE002E}"/>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C47CA7D-E3F7-0DA3-907C-3AB9312828B3}"/>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67CF926E-DF5A-8F54-361A-9D2E485B2A6E}"/>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665E9404-25D6-3BF5-D012-A1F774E5F244}"/>
              </a:ext>
            </a:extLst>
          </p:cNvPr>
          <p:cNvSpPr txBox="1"/>
          <p:nvPr/>
        </p:nvSpPr>
        <p:spPr>
          <a:xfrm>
            <a:off x="1937085" y="8153400"/>
            <a:ext cx="21717000" cy="5906489"/>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ko-KR" altLang="en-US" sz="3200" b="1" dirty="0"/>
              <a:t>제약 추가</a:t>
            </a:r>
            <a:endParaRPr lang="en-US" altLang="ko-KR" sz="3200" b="1" dirty="0"/>
          </a:p>
          <a:p>
            <a:pPr lvl="2">
              <a:lnSpc>
                <a:spcPct val="150000"/>
              </a:lnSpc>
            </a:pPr>
            <a:r>
              <a:rPr lang="en-US" altLang="ko-KR" sz="3200" dirty="0" err="1"/>
              <a:t>JointConfiguration</a:t>
            </a:r>
            <a:r>
              <a:rPr lang="en-US" altLang="ko-KR" sz="3200" dirty="0"/>
              <a:t> : </a:t>
            </a:r>
            <a:r>
              <a:rPr lang="ko-KR" altLang="en-US" sz="3200" dirty="0" err="1"/>
              <a:t>관절각</a:t>
            </a:r>
            <a:r>
              <a:rPr lang="ko-KR" altLang="en-US" sz="3200" dirty="0"/>
              <a:t> 제한</a:t>
            </a:r>
          </a:p>
          <a:p>
            <a:pPr lvl="2">
              <a:lnSpc>
                <a:spcPct val="150000"/>
              </a:lnSpc>
            </a:pPr>
            <a:r>
              <a:rPr lang="en-US" altLang="ko-KR" sz="3200" dirty="0" err="1"/>
              <a:t>JointVelocity</a:t>
            </a:r>
            <a:r>
              <a:rPr lang="en-US" altLang="ko-KR" sz="3200" dirty="0"/>
              <a:t> : </a:t>
            </a:r>
            <a:r>
              <a:rPr lang="ko-KR" altLang="en-US" sz="3200" dirty="0"/>
              <a:t>속도 제한</a:t>
            </a:r>
          </a:p>
          <a:p>
            <a:pPr lvl="2">
              <a:lnSpc>
                <a:spcPct val="150000"/>
              </a:lnSpc>
            </a:pPr>
            <a:r>
              <a:rPr lang="en-US" altLang="ko-KR" sz="3200" dirty="0" err="1"/>
              <a:t>JointTorque</a:t>
            </a:r>
            <a:r>
              <a:rPr lang="en-US" altLang="ko-KR" sz="3200" dirty="0"/>
              <a:t> : </a:t>
            </a:r>
            <a:r>
              <a:rPr lang="ko-KR" altLang="en-US" sz="3200" dirty="0"/>
              <a:t>토크 제한</a:t>
            </a:r>
            <a:endParaRPr lang="en-US" altLang="ko-KR" sz="3200" dirty="0"/>
          </a:p>
          <a:p>
            <a:pPr marL="1371600" lvl="2" indent="-457200">
              <a:lnSpc>
                <a:spcPct val="150000"/>
              </a:lnSpc>
              <a:buFont typeface="Wingdings" panose="05000000000000000000" pitchFamily="2" charset="2"/>
              <a:buChar char="Ø"/>
            </a:pPr>
            <a:r>
              <a:rPr lang="ko-KR" altLang="en-US" sz="3200" dirty="0"/>
              <a:t>이 값들은 </a:t>
            </a:r>
            <a:r>
              <a:rPr lang="en-US" altLang="ko-KR" sz="3200" dirty="0" err="1"/>
              <a:t>urdf</a:t>
            </a:r>
            <a:r>
              <a:rPr lang="ko-KR" altLang="en-US" sz="3200" dirty="0"/>
              <a:t>에 적힌 </a:t>
            </a:r>
            <a:r>
              <a:rPr lang="en-US" altLang="ko-KR" sz="3200" dirty="0"/>
              <a:t>limit</a:t>
            </a:r>
            <a:r>
              <a:rPr lang="ko-KR" altLang="en-US" sz="3200" dirty="0"/>
              <a:t>을 읽어와서 사용</a:t>
            </a:r>
            <a:endParaRPr lang="en-US" altLang="ko-KR" sz="3200" dirty="0"/>
          </a:p>
          <a:p>
            <a:pPr marL="1371600" lvl="2" indent="-457200">
              <a:lnSpc>
                <a:spcPct val="150000"/>
              </a:lnSpc>
              <a:buFont typeface="Wingdings" panose="05000000000000000000" pitchFamily="2" charset="2"/>
              <a:buChar char="Ø"/>
            </a:pPr>
            <a:endParaRPr lang="ko-KR" altLang="en-US" sz="3200" dirty="0"/>
          </a:p>
          <a:p>
            <a:pPr marL="914400" lvl="1" indent="-457200">
              <a:lnSpc>
                <a:spcPct val="150000"/>
              </a:lnSpc>
              <a:buFont typeface="Arial" panose="020B0604020202020204" pitchFamily="34" charset="0"/>
              <a:buChar char="•"/>
            </a:pPr>
            <a:r>
              <a:rPr lang="en-US" altLang="ko-KR" sz="3200" b="1" dirty="0" err="1"/>
              <a:t>TrajectoryGeneration</a:t>
            </a:r>
            <a:r>
              <a:rPr lang="en-US" altLang="ko-KR" sz="3200" b="1" dirty="0"/>
              <a:t>("trajectory.csv", dt) :  csv </a:t>
            </a:r>
            <a:r>
              <a:rPr lang="ko-KR" altLang="en-US" sz="3200" b="1" dirty="0"/>
              <a:t>파일에서 궤적을 읽음</a:t>
            </a:r>
            <a:r>
              <a:rPr lang="en-US" altLang="ko-KR" sz="3200" b="1" dirty="0"/>
              <a:t>, </a:t>
            </a:r>
            <a:r>
              <a:rPr lang="ko-KR" altLang="en-US" sz="3200" b="1" dirty="0"/>
              <a:t>미리 주어진 </a:t>
            </a:r>
            <a:r>
              <a:rPr lang="en-US" altLang="ko-KR" sz="3200" b="1" dirty="0"/>
              <a:t>ref </a:t>
            </a:r>
            <a:r>
              <a:rPr lang="ko-KR" altLang="en-US" sz="3200" b="1" dirty="0"/>
              <a:t>파일 </a:t>
            </a:r>
            <a:endParaRPr lang="en-US" altLang="ko-KR" sz="3200" b="1" dirty="0"/>
          </a:p>
          <a:p>
            <a:pPr lvl="1">
              <a:lnSpc>
                <a:spcPct val="150000"/>
              </a:lnSpc>
            </a:pPr>
            <a:endParaRPr lang="en-US" altLang="ko-KR" sz="3200" dirty="0">
              <a:latin typeface="+mn-ea"/>
            </a:endParaRPr>
          </a:p>
        </p:txBody>
      </p:sp>
      <p:pic>
        <p:nvPicPr>
          <p:cNvPr id="6" name="그림 5">
            <a:extLst>
              <a:ext uri="{FF2B5EF4-FFF2-40B4-BE49-F238E27FC236}">
                <a16:creationId xmlns:a16="http://schemas.microsoft.com/office/drawing/2014/main" id="{0B176635-5417-AE36-80AC-72187054B392}"/>
              </a:ext>
            </a:extLst>
          </p:cNvPr>
          <p:cNvPicPr>
            <a:picLocks noChangeAspect="1"/>
          </p:cNvPicPr>
          <p:nvPr/>
        </p:nvPicPr>
        <p:blipFill>
          <a:blip r:embed="rId2"/>
          <a:stretch>
            <a:fillRect/>
          </a:stretch>
        </p:blipFill>
        <p:spPr>
          <a:xfrm>
            <a:off x="2362200" y="1828801"/>
            <a:ext cx="19050000" cy="6185917"/>
          </a:xfrm>
          <a:prstGeom prst="rect">
            <a:avLst/>
          </a:prstGeom>
          <a:ln>
            <a:solidFill>
              <a:schemeClr val="tx1"/>
            </a:solidFill>
          </a:ln>
        </p:spPr>
      </p:pic>
      <p:sp>
        <p:nvSpPr>
          <p:cNvPr id="10" name="TextBox 4">
            <a:extLst>
              <a:ext uri="{FF2B5EF4-FFF2-40B4-BE49-F238E27FC236}">
                <a16:creationId xmlns:a16="http://schemas.microsoft.com/office/drawing/2014/main" id="{AACFA566-33A5-5BFB-B2DA-03BDFAF75E4F}"/>
              </a:ext>
            </a:extLst>
          </p:cNvPr>
          <p:cNvSpPr txBox="1"/>
          <p:nvPr/>
        </p:nvSpPr>
        <p:spPr>
          <a:xfrm>
            <a:off x="1600200" y="609600"/>
            <a:ext cx="156210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코드 뜯어보기 </a:t>
            </a:r>
            <a:r>
              <a:rPr lang="en-US" altLang="ko-KR" sz="6000" b="1" dirty="0">
                <a:solidFill>
                  <a:srgbClr val="000000"/>
                </a:solidFill>
                <a:latin typeface="Arial" panose="020B0604020202020204" pitchFamily="34" charset="0"/>
                <a:cs typeface="Arial" panose="020B0604020202020204" pitchFamily="34" charset="0"/>
              </a:rPr>
              <a:t>(torqueQontrol.cpp)</a:t>
            </a:r>
            <a:endParaRPr lang="en" sz="6000" b="1" i="0" u="none" strike="noStrike"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96715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743.532"/>
  <p:tag name="LATEXADDIN" val="\documentclass{article}&#10;\usepackage{amsmath}&#10;\pagestyle{empty}&#10;\begin{document}&#10;&#10;&#10;$&#10;\ddot{x}^* = K_p e + K_d \left(\dot{x}_{\text{des}} - \dot{x}\right) + \ddot{x}_{\text{des}}&#10;$&#10;&#10;\end{document}"/>
  <p:tag name="IGUANATEXSIZE" val="42"/>
  <p:tag name="IGUANATEXCURSOR" val="93"/>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94.6382"/>
  <p:tag name="LATEXADDIN" val="\documentclass{article}&#10;\usepackage{amsmath}&#10;\pagestyle{empty}&#10;\begin{document}&#10;&#10;&#10;$&#10;\ddot{x}^* = K_p e - K_d \dot{x}&#10;$&#10;&#10;\end{document}"/>
  <p:tag name="IGUANATEXSIZE" val="42"/>
  <p:tag name="IGUANATEXCURSOR" val="93"/>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743.532"/>
  <p:tag name="LATEXADDIN" val="\documentclass{article}&#10;\usepackage{amsmath}&#10;\pagestyle{empty}&#10;\begin{document}&#10;&#10;&#10;$&#10;\ddot{x}^* = K_p e + K_d \left(\dot{x}_{\text{des}} - \dot{x}\right) + \ddot{x}_{\text{des}}&#10;$&#10;&#10;\end{document}"/>
  <p:tag name="IGUANATEXSIZE" val="42"/>
  <p:tag name="IGUANATEXCURSOR" val="93"/>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2.7372"/>
  <p:tag name="ORIGINALWIDTH" val="437.1953"/>
  <p:tag name="LATEXADDIN" val="\documentclass{article}&#10;\usepackage{amsmath}&#10;\pagestyle{empty}&#10;\begin{document}&#10;&#10;&#10;$&#10;\dot{x}_{\text{des}} = 0&#10;$&#10;&#10;\end{document}"/>
  <p:tag name="IGUANATEXSIZE" val="42"/>
  <p:tag name="IGUANATEXCURSOR" val="108"/>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2.7372"/>
  <p:tag name="ORIGINALWIDTH" val="437.1953"/>
  <p:tag name="LATEXADDIN" val="\documentclass{article}&#10;\usepackage{amsmath}&#10;\pagestyle{empty}&#10;\begin{document}&#10;&#10;&#10;$&#10;\ddot{x}_{\text{des}} = 0&#10;$&#10;&#10;\end{document}"/>
  <p:tag name="IGUANATEXSIZE" val="42"/>
  <p:tag name="IGUANATEXCURSOR" val="109"/>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2623</TotalTime>
  <Words>558</Words>
  <Application>Microsoft Office PowerPoint</Application>
  <PresentationFormat>사용자 지정</PresentationFormat>
  <Paragraphs>107</Paragraphs>
  <Slides>14</Slides>
  <Notes>2</Notes>
  <HiddenSlides>0</HiddenSlides>
  <MMClips>2</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14</vt:i4>
      </vt:variant>
    </vt:vector>
  </HeadingPairs>
  <TitlesOfParts>
    <vt:vector size="20" baseType="lpstr">
      <vt:lpstr>맑은 고딕</vt:lpstr>
      <vt:lpstr>ui-monospace</vt:lpstr>
      <vt:lpstr>Wingdings</vt:lpstr>
      <vt:lpstr>Calibri</vt:lpstr>
      <vt:lpstr>Arial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강민 이</cp:lastModifiedBy>
  <cp:revision>229</cp:revision>
  <dcterms:created xsi:type="dcterms:W3CDTF">2006-08-16T00:00:00Z</dcterms:created>
  <dcterms:modified xsi:type="dcterms:W3CDTF">2025-11-24T12:27:27Z</dcterms:modified>
</cp:coreProperties>
</file>